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9" r:id="rId3"/>
    <p:sldId id="275" r:id="rId4"/>
    <p:sldId id="283" r:id="rId5"/>
    <p:sldId id="282" r:id="rId6"/>
    <p:sldId id="281" r:id="rId7"/>
    <p:sldId id="280" r:id="rId8"/>
    <p:sldId id="285" r:id="rId9"/>
    <p:sldId id="286" r:id="rId10"/>
  </p:sldIdLst>
  <p:sldSz cx="10080625" cy="6300788"/>
  <p:notesSz cx="6645275" cy="97758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117" d="100"/>
          <a:sy n="117" d="100"/>
        </p:scale>
        <p:origin x="1136" y="168"/>
      </p:cViewPr>
      <p:guideLst>
        <p:guide orient="horz" pos="1984"/>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48EBB5E5-781B-49E7-80CD-C9270A66EDA3}" type="datetimeFigureOut">
              <a:rPr lang="pl-PL" smtClean="0"/>
              <a:t>05.03.2020</a:t>
            </a:fld>
            <a:endParaRPr lang="pl-PL"/>
          </a:p>
        </p:txBody>
      </p:sp>
      <p:sp>
        <p:nvSpPr>
          <p:cNvPr id="4" name="Symbol zastępczy obrazu slajdu 3"/>
          <p:cNvSpPr>
            <a:spLocks noGrp="1" noRot="1" noChangeAspect="1"/>
          </p:cNvSpPr>
          <p:nvPr>
            <p:ph type="sldImg" idx="2"/>
          </p:nvPr>
        </p:nvSpPr>
        <p:spPr>
          <a:xfrm>
            <a:off x="684213" y="1222375"/>
            <a:ext cx="5276850" cy="32988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26943695-07ED-4A4A-A56D-63890D3C8D1F}" type="slidenum">
              <a:rPr lang="pl-PL" smtClean="0"/>
              <a:t>‹#›</a:t>
            </a:fld>
            <a:endParaRPr lang="pl-PL"/>
          </a:p>
        </p:txBody>
      </p:sp>
    </p:spTree>
    <p:extLst>
      <p:ext uri="{BB962C8B-B14F-4D97-AF65-F5344CB8AC3E}">
        <p14:creationId xmlns:p14="http://schemas.microsoft.com/office/powerpoint/2010/main" val="378441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943695-07ED-4A4A-A56D-63890D3C8D1F}" type="slidenum">
              <a:rPr lang="pl-PL" smtClean="0"/>
              <a:t>5</a:t>
            </a:fld>
            <a:endParaRPr lang="pl-PL"/>
          </a:p>
        </p:txBody>
      </p:sp>
    </p:spTree>
    <p:extLst>
      <p:ext uri="{BB962C8B-B14F-4D97-AF65-F5344CB8AC3E}">
        <p14:creationId xmlns:p14="http://schemas.microsoft.com/office/powerpoint/2010/main" val="133664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4000" y="1474200"/>
            <a:ext cx="9072000" cy="1742760"/>
          </a:xfrm>
          <a:prstGeom prst="rect">
            <a:avLst/>
          </a:prstGeom>
        </p:spPr>
        <p:txBody>
          <a:bodyPr lIns="0" tIns="0" rIns="0" bIns="0"/>
          <a:lstStyle/>
          <a:p>
            <a:endParaRPr/>
          </a:p>
        </p:txBody>
      </p:sp>
      <p:sp>
        <p:nvSpPr>
          <p:cNvPr id="25" name="PlaceHolder 3"/>
          <p:cNvSpPr>
            <a:spLocks noGrp="1"/>
          </p:cNvSpPr>
          <p:nvPr>
            <p:ph type="body"/>
          </p:nvPr>
        </p:nvSpPr>
        <p:spPr>
          <a:xfrm>
            <a:off x="504000" y="3382920"/>
            <a:ext cx="9072000" cy="17427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474200"/>
            <a:ext cx="4426920" cy="1742760"/>
          </a:xfrm>
          <a:prstGeom prst="rect">
            <a:avLst/>
          </a:prstGeom>
        </p:spPr>
        <p:txBody>
          <a:bodyPr lIns="0" tIns="0" rIns="0" bIns="0"/>
          <a:lstStyle/>
          <a:p>
            <a:endParaRPr/>
          </a:p>
        </p:txBody>
      </p:sp>
      <p:sp>
        <p:nvSpPr>
          <p:cNvPr id="28" name="PlaceHolder 3"/>
          <p:cNvSpPr>
            <a:spLocks noGrp="1"/>
          </p:cNvSpPr>
          <p:nvPr>
            <p:ph type="body"/>
          </p:nvPr>
        </p:nvSpPr>
        <p:spPr>
          <a:xfrm>
            <a:off x="5152680" y="1474200"/>
            <a:ext cx="4426920" cy="1742760"/>
          </a:xfrm>
          <a:prstGeom prst="rect">
            <a:avLst/>
          </a:prstGeom>
        </p:spPr>
        <p:txBody>
          <a:bodyPr lIns="0" tIns="0" rIns="0" bIns="0"/>
          <a:lstStyle/>
          <a:p>
            <a:endParaRPr/>
          </a:p>
        </p:txBody>
      </p:sp>
      <p:sp>
        <p:nvSpPr>
          <p:cNvPr id="29" name="PlaceHolder 4"/>
          <p:cNvSpPr>
            <a:spLocks noGrp="1"/>
          </p:cNvSpPr>
          <p:nvPr>
            <p:ph type="body"/>
          </p:nvPr>
        </p:nvSpPr>
        <p:spPr>
          <a:xfrm>
            <a:off x="5152680" y="3382920"/>
            <a:ext cx="4426920" cy="1742760"/>
          </a:xfrm>
          <a:prstGeom prst="rect">
            <a:avLst/>
          </a:prstGeom>
        </p:spPr>
        <p:txBody>
          <a:bodyPr lIns="0" tIns="0" rIns="0" bIns="0"/>
          <a:lstStyle/>
          <a:p>
            <a:endParaRPr/>
          </a:p>
        </p:txBody>
      </p:sp>
      <p:sp>
        <p:nvSpPr>
          <p:cNvPr id="30" name="PlaceHolder 5"/>
          <p:cNvSpPr>
            <a:spLocks noGrp="1"/>
          </p:cNvSpPr>
          <p:nvPr>
            <p:ph type="body"/>
          </p:nvPr>
        </p:nvSpPr>
        <p:spPr>
          <a:xfrm>
            <a:off x="504000" y="3382920"/>
            <a:ext cx="4426920" cy="17427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4000" y="1474200"/>
            <a:ext cx="9072000" cy="3654000"/>
          </a:xfrm>
          <a:prstGeom prst="rect">
            <a:avLst/>
          </a:prstGeom>
        </p:spPr>
        <p:txBody>
          <a:bodyPr lIns="0" tIns="0" rIns="0" bIns="0"/>
          <a:lstStyle/>
          <a:p>
            <a:endParaRPr/>
          </a:p>
        </p:txBody>
      </p:sp>
      <p:sp>
        <p:nvSpPr>
          <p:cNvPr id="33" name="PlaceHolder 3"/>
          <p:cNvSpPr>
            <a:spLocks noGrp="1"/>
          </p:cNvSpPr>
          <p:nvPr>
            <p:ph type="body"/>
          </p:nvPr>
        </p:nvSpPr>
        <p:spPr>
          <a:xfrm>
            <a:off x="504000" y="1474200"/>
            <a:ext cx="9072000" cy="3654000"/>
          </a:xfrm>
          <a:prstGeom prst="rect">
            <a:avLst/>
          </a:prstGeom>
        </p:spPr>
        <p:txBody>
          <a:bodyPr lIns="0" tIns="0" rIns="0" bIns="0"/>
          <a:lstStyle/>
          <a:p>
            <a:endParaRPr/>
          </a:p>
        </p:txBody>
      </p:sp>
      <p:pic>
        <p:nvPicPr>
          <p:cNvPr id="34" name="Obraz 33"/>
          <p:cNvPicPr/>
          <p:nvPr/>
        </p:nvPicPr>
        <p:blipFill>
          <a:blip r:embed="rId2"/>
          <a:stretch/>
        </p:blipFill>
        <p:spPr>
          <a:xfrm>
            <a:off x="2750040" y="1474200"/>
            <a:ext cx="4579560" cy="3654000"/>
          </a:xfrm>
          <a:prstGeom prst="rect">
            <a:avLst/>
          </a:prstGeom>
          <a:ln>
            <a:noFill/>
          </a:ln>
        </p:spPr>
      </p:pic>
      <p:pic>
        <p:nvPicPr>
          <p:cNvPr id="35" name="Obraz 34"/>
          <p:cNvPicPr/>
          <p:nvPr/>
        </p:nvPicPr>
        <p:blipFill>
          <a:blip r:embed="rId2"/>
          <a:stretch/>
        </p:blipFill>
        <p:spPr>
          <a:xfrm>
            <a:off x="2750040" y="1474200"/>
            <a:ext cx="4579560" cy="36540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4000" y="1474200"/>
            <a:ext cx="9072000" cy="36540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4000" y="1474200"/>
            <a:ext cx="9072000" cy="36540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474200"/>
            <a:ext cx="4426920" cy="3654000"/>
          </a:xfrm>
          <a:prstGeom prst="rect">
            <a:avLst/>
          </a:prstGeom>
        </p:spPr>
        <p:txBody>
          <a:bodyPr lIns="0" tIns="0" rIns="0" bIns="0"/>
          <a:lstStyle/>
          <a:p>
            <a:endParaRPr/>
          </a:p>
        </p:txBody>
      </p:sp>
      <p:sp>
        <p:nvSpPr>
          <p:cNvPr id="8" name="PlaceHolder 3"/>
          <p:cNvSpPr>
            <a:spLocks noGrp="1"/>
          </p:cNvSpPr>
          <p:nvPr>
            <p:ph type="body"/>
          </p:nvPr>
        </p:nvSpPr>
        <p:spPr>
          <a:xfrm>
            <a:off x="5152680" y="1474200"/>
            <a:ext cx="4426920" cy="36540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51280"/>
            <a:ext cx="9072000" cy="4875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4000" y="1474200"/>
            <a:ext cx="4426920" cy="1742760"/>
          </a:xfrm>
          <a:prstGeom prst="rect">
            <a:avLst/>
          </a:prstGeom>
        </p:spPr>
        <p:txBody>
          <a:bodyPr lIns="0" tIns="0" rIns="0" bIns="0"/>
          <a:lstStyle/>
          <a:p>
            <a:endParaRPr/>
          </a:p>
        </p:txBody>
      </p:sp>
      <p:sp>
        <p:nvSpPr>
          <p:cNvPr id="13" name="PlaceHolder 3"/>
          <p:cNvSpPr>
            <a:spLocks noGrp="1"/>
          </p:cNvSpPr>
          <p:nvPr>
            <p:ph type="body"/>
          </p:nvPr>
        </p:nvSpPr>
        <p:spPr>
          <a:xfrm>
            <a:off x="504000" y="3382920"/>
            <a:ext cx="4426920" cy="1742760"/>
          </a:xfrm>
          <a:prstGeom prst="rect">
            <a:avLst/>
          </a:prstGeom>
        </p:spPr>
        <p:txBody>
          <a:bodyPr lIns="0" tIns="0" rIns="0" bIns="0"/>
          <a:lstStyle/>
          <a:p>
            <a:endParaRPr/>
          </a:p>
        </p:txBody>
      </p:sp>
      <p:sp>
        <p:nvSpPr>
          <p:cNvPr id="14" name="PlaceHolder 4"/>
          <p:cNvSpPr>
            <a:spLocks noGrp="1"/>
          </p:cNvSpPr>
          <p:nvPr>
            <p:ph type="body"/>
          </p:nvPr>
        </p:nvSpPr>
        <p:spPr>
          <a:xfrm>
            <a:off x="5152680" y="1474200"/>
            <a:ext cx="4426920" cy="36540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4000" y="1474200"/>
            <a:ext cx="4426920" cy="3654000"/>
          </a:xfrm>
          <a:prstGeom prst="rect">
            <a:avLst/>
          </a:prstGeom>
        </p:spPr>
        <p:txBody>
          <a:bodyPr lIns="0" tIns="0" rIns="0" bIns="0"/>
          <a:lstStyle/>
          <a:p>
            <a:endParaRPr/>
          </a:p>
        </p:txBody>
      </p:sp>
      <p:sp>
        <p:nvSpPr>
          <p:cNvPr id="17" name="PlaceHolder 3"/>
          <p:cNvSpPr>
            <a:spLocks noGrp="1"/>
          </p:cNvSpPr>
          <p:nvPr>
            <p:ph type="body"/>
          </p:nvPr>
        </p:nvSpPr>
        <p:spPr>
          <a:xfrm>
            <a:off x="5152680" y="1474200"/>
            <a:ext cx="4426920" cy="1742760"/>
          </a:xfrm>
          <a:prstGeom prst="rect">
            <a:avLst/>
          </a:prstGeom>
        </p:spPr>
        <p:txBody>
          <a:bodyPr lIns="0" tIns="0" rIns="0" bIns="0"/>
          <a:lstStyle/>
          <a:p>
            <a:endParaRPr/>
          </a:p>
        </p:txBody>
      </p:sp>
      <p:sp>
        <p:nvSpPr>
          <p:cNvPr id="18" name="PlaceHolder 4"/>
          <p:cNvSpPr>
            <a:spLocks noGrp="1"/>
          </p:cNvSpPr>
          <p:nvPr>
            <p:ph type="body"/>
          </p:nvPr>
        </p:nvSpPr>
        <p:spPr>
          <a:xfrm>
            <a:off x="5152680" y="3382920"/>
            <a:ext cx="4426920" cy="17427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51280"/>
            <a:ext cx="9072000" cy="10515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4000" y="1474200"/>
            <a:ext cx="4426920" cy="1742760"/>
          </a:xfrm>
          <a:prstGeom prst="rect">
            <a:avLst/>
          </a:prstGeom>
        </p:spPr>
        <p:txBody>
          <a:bodyPr lIns="0" tIns="0" rIns="0" bIns="0"/>
          <a:lstStyle/>
          <a:p>
            <a:endParaRPr/>
          </a:p>
        </p:txBody>
      </p:sp>
      <p:sp>
        <p:nvSpPr>
          <p:cNvPr id="21" name="PlaceHolder 3"/>
          <p:cNvSpPr>
            <a:spLocks noGrp="1"/>
          </p:cNvSpPr>
          <p:nvPr>
            <p:ph type="body"/>
          </p:nvPr>
        </p:nvSpPr>
        <p:spPr>
          <a:xfrm>
            <a:off x="5152680" y="1474200"/>
            <a:ext cx="4426920" cy="1742760"/>
          </a:xfrm>
          <a:prstGeom prst="rect">
            <a:avLst/>
          </a:prstGeom>
        </p:spPr>
        <p:txBody>
          <a:bodyPr lIns="0" tIns="0" rIns="0" bIns="0"/>
          <a:lstStyle/>
          <a:p>
            <a:endParaRPr/>
          </a:p>
        </p:txBody>
      </p:sp>
      <p:sp>
        <p:nvSpPr>
          <p:cNvPr id="22" name="PlaceHolder 4"/>
          <p:cNvSpPr>
            <a:spLocks noGrp="1"/>
          </p:cNvSpPr>
          <p:nvPr>
            <p:ph type="body"/>
          </p:nvPr>
        </p:nvSpPr>
        <p:spPr>
          <a:xfrm>
            <a:off x="504000" y="3382920"/>
            <a:ext cx="9072000" cy="17427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51280"/>
            <a:ext cx="9072000" cy="1051560"/>
          </a:xfrm>
          <a:prstGeom prst="rect">
            <a:avLst/>
          </a:prstGeom>
        </p:spPr>
        <p:txBody>
          <a:bodyPr lIns="0" tIns="0" rIns="0" bIns="0" anchor="ctr"/>
          <a:lstStyle/>
          <a:p>
            <a:pPr algn="ctr"/>
            <a:r>
              <a:rPr lang="pl-PL" sz="4400" spc="-1">
                <a:latin typeface="Arial"/>
              </a:rPr>
              <a:t>Kliknij, aby edytować format tekstu tytułu</a:t>
            </a:r>
            <a:endParaRPr/>
          </a:p>
        </p:txBody>
      </p:sp>
      <p:sp>
        <p:nvSpPr>
          <p:cNvPr id="3" name="PlaceHolder 2"/>
          <p:cNvSpPr>
            <a:spLocks noGrp="1"/>
          </p:cNvSpPr>
          <p:nvPr>
            <p:ph type="body"/>
          </p:nvPr>
        </p:nvSpPr>
        <p:spPr>
          <a:xfrm>
            <a:off x="504000" y="1474200"/>
            <a:ext cx="9072000" cy="3654000"/>
          </a:xfrm>
          <a:prstGeom prst="rect">
            <a:avLst/>
          </a:prstGeom>
        </p:spPr>
        <p:txBody>
          <a:bodyPr lIns="0" tIns="0" rIns="0" bIns="0"/>
          <a:lstStyle/>
          <a:p>
            <a:pPr marL="432000" indent="-324000">
              <a:buClr>
                <a:srgbClr val="FFFFFF"/>
              </a:buClr>
              <a:buSzPct val="45000"/>
              <a:buFont typeface="StarSymbol"/>
              <a:buChar char=""/>
            </a:pPr>
            <a:r>
              <a:rPr lang="pl-PL" sz="3200" spc="-1">
                <a:latin typeface="Arial"/>
              </a:rPr>
              <a:t>Kliknij, aby edytować format tekstu konspektu</a:t>
            </a:r>
            <a:endParaRPr/>
          </a:p>
          <a:p>
            <a:pPr marL="864000" lvl="1" indent="-324000">
              <a:buClr>
                <a:srgbClr val="FFFFFF"/>
              </a:buClr>
              <a:buSzPct val="75000"/>
              <a:buFont typeface="StarSymbol"/>
              <a:buChar char=""/>
            </a:pPr>
            <a:r>
              <a:rPr lang="pl-PL" sz="2800" spc="-1">
                <a:latin typeface="Arial"/>
              </a:rPr>
              <a:t>Drugi poziom konspektu</a:t>
            </a:r>
            <a:endParaRPr/>
          </a:p>
          <a:p>
            <a:pPr marL="1296000" lvl="2" indent="-288000">
              <a:buClr>
                <a:srgbClr val="FFFFFF"/>
              </a:buClr>
              <a:buSzPct val="45000"/>
              <a:buFont typeface="StarSymbol"/>
              <a:buChar char=""/>
            </a:pPr>
            <a:r>
              <a:rPr lang="pl-PL" sz="2400" spc="-1">
                <a:latin typeface="Arial"/>
              </a:rPr>
              <a:t>Trzeci poziom konspektu</a:t>
            </a:r>
            <a:endParaRPr/>
          </a:p>
          <a:p>
            <a:pPr marL="1728000" lvl="3" indent="-216000">
              <a:buClr>
                <a:srgbClr val="FFFFFF"/>
              </a:buClr>
              <a:buSzPct val="75000"/>
              <a:buFont typeface="StarSymbol"/>
              <a:buChar char=""/>
            </a:pPr>
            <a:r>
              <a:rPr lang="pl-PL" sz="2000" spc="-1">
                <a:latin typeface="Arial"/>
              </a:rPr>
              <a:t>Czwarty poziom konspektu</a:t>
            </a:r>
            <a:endParaRPr/>
          </a:p>
          <a:p>
            <a:pPr marL="2160000" lvl="4" indent="-216000">
              <a:buClr>
                <a:srgbClr val="FFFFFF"/>
              </a:buClr>
              <a:buSzPct val="45000"/>
              <a:buFont typeface="StarSymbol"/>
              <a:buChar char=""/>
            </a:pPr>
            <a:r>
              <a:rPr lang="pl-PL" sz="2000" spc="-1">
                <a:latin typeface="Arial"/>
              </a:rPr>
              <a:t>Piąty poziom konspektu</a:t>
            </a:r>
            <a:endParaRPr/>
          </a:p>
          <a:p>
            <a:pPr marL="2592000" lvl="5" indent="-216000">
              <a:buClr>
                <a:srgbClr val="FFFFFF"/>
              </a:buClr>
              <a:buSzPct val="45000"/>
              <a:buFont typeface="StarSymbol"/>
              <a:buChar char=""/>
            </a:pPr>
            <a:r>
              <a:rPr lang="pl-PL" sz="2000" spc="-1">
                <a:latin typeface="Arial"/>
              </a:rPr>
              <a:t>Szósty poziom konspektu</a:t>
            </a:r>
            <a:endParaRPr/>
          </a:p>
          <a:p>
            <a:pPr marL="3024000" lvl="6" indent="-216000">
              <a:buClr>
                <a:srgbClr val="FFFFFF"/>
              </a:buClr>
              <a:buSzPct val="45000"/>
              <a:buFont typeface="StarSymbol"/>
              <a:buChar char=""/>
            </a:pPr>
            <a:r>
              <a:rPr lang="pl-PL" sz="2000" spc="-1">
                <a:latin typeface="Arial"/>
              </a:rPr>
              <a:t>Siódmy poziom konspektu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udsc.gov.pl/en/cudzoziemcy/brexit/"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s://udsc.gov.pl/en/cudzoziemcy/brex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a:blipFill>
        <a:effectLst/>
      </p:bgPr>
    </p:bg>
    <p:spTree>
      <p:nvGrpSpPr>
        <p:cNvPr id="1" name=""/>
        <p:cNvGrpSpPr/>
        <p:nvPr/>
      </p:nvGrpSpPr>
      <p:grpSpPr>
        <a:xfrm>
          <a:off x="0" y="0"/>
          <a:ext cx="0" cy="0"/>
          <a:chOff x="0" y="0"/>
          <a:chExt cx="0" cy="0"/>
        </a:xfrm>
      </p:grpSpPr>
      <p:pic>
        <p:nvPicPr>
          <p:cNvPr id="36" name="Obraz 35"/>
          <p:cNvPicPr/>
          <p:nvPr/>
        </p:nvPicPr>
        <p:blipFill>
          <a:blip r:embed="rId3"/>
          <a:stretch/>
        </p:blipFill>
        <p:spPr>
          <a:xfrm>
            <a:off x="0" y="0"/>
            <a:ext cx="10078920" cy="6298560"/>
          </a:xfrm>
          <a:prstGeom prst="rect">
            <a:avLst/>
          </a:prstGeom>
          <a:ln>
            <a:noFill/>
          </a:ln>
        </p:spPr>
      </p:pic>
      <p:pic>
        <p:nvPicPr>
          <p:cNvPr id="37" name="Obraz 36"/>
          <p:cNvPicPr/>
          <p:nvPr/>
        </p:nvPicPr>
        <p:blipFill>
          <a:blip r:embed="rId4"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38" name="CustomShape 1"/>
          <p:cNvSpPr/>
          <p:nvPr/>
        </p:nvSpPr>
        <p:spPr>
          <a:xfrm>
            <a:off x="503820" y="2163574"/>
            <a:ext cx="9071280" cy="11543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3000" b="1" spc="-1" dirty="0" smtClean="0">
                <a:solidFill>
                  <a:srgbClr val="FFFFFF"/>
                </a:solidFill>
                <a:uFill>
                  <a:solidFill>
                    <a:srgbClr val="FFFFFF"/>
                  </a:solidFill>
                </a:uFill>
                <a:latin typeface="Roboto"/>
              </a:rPr>
              <a:t>R</a:t>
            </a:r>
            <a:r>
              <a:rPr lang="en-US" sz="3000" b="1" spc="-1" dirty="0" err="1" smtClean="0">
                <a:solidFill>
                  <a:srgbClr val="FFFFFF"/>
                </a:solidFill>
                <a:uFill>
                  <a:solidFill>
                    <a:srgbClr val="FFFFFF"/>
                  </a:solidFill>
                </a:uFill>
                <a:latin typeface="Roboto"/>
              </a:rPr>
              <a:t>ights</a:t>
            </a:r>
            <a:r>
              <a:rPr lang="en-US" sz="3000" b="1" spc="-1" dirty="0" smtClean="0">
                <a:solidFill>
                  <a:srgbClr val="FFFFFF"/>
                </a:solidFill>
                <a:uFill>
                  <a:solidFill>
                    <a:srgbClr val="FFFFFF"/>
                  </a:solidFill>
                </a:uFill>
                <a:latin typeface="Roboto"/>
              </a:rPr>
              <a:t> </a:t>
            </a:r>
            <a:r>
              <a:rPr lang="en-US" sz="3000" b="1" spc="-1" dirty="0">
                <a:solidFill>
                  <a:srgbClr val="FFFFFF"/>
                </a:solidFill>
                <a:uFill>
                  <a:solidFill>
                    <a:srgbClr val="FFFFFF"/>
                  </a:solidFill>
                </a:uFill>
                <a:latin typeface="Roboto"/>
              </a:rPr>
              <a:t>and rules applicable to UK nationals </a:t>
            </a:r>
            <a:r>
              <a:rPr lang="pl-PL" sz="3000" b="1" spc="-1" dirty="0" smtClean="0">
                <a:solidFill>
                  <a:srgbClr val="FFFFFF"/>
                </a:solidFill>
                <a:uFill>
                  <a:solidFill>
                    <a:srgbClr val="FFFFFF"/>
                  </a:solidFill>
                </a:uFill>
                <a:latin typeface="Roboto"/>
              </a:rPr>
              <a:t>and </a:t>
            </a:r>
            <a:r>
              <a:rPr lang="en-US" sz="3000" b="1" spc="-1" dirty="0" smtClean="0">
                <a:solidFill>
                  <a:srgbClr val="FFFFFF"/>
                </a:solidFill>
                <a:uFill>
                  <a:solidFill>
                    <a:srgbClr val="FFFFFF"/>
                  </a:solidFill>
                </a:uFill>
                <a:latin typeface="Roboto"/>
              </a:rPr>
              <a:t>their </a:t>
            </a:r>
            <a:r>
              <a:rPr lang="en-US" sz="3000" b="1" spc="-1" dirty="0">
                <a:solidFill>
                  <a:srgbClr val="FFFFFF"/>
                </a:solidFill>
                <a:uFill>
                  <a:solidFill>
                    <a:srgbClr val="FFFFFF"/>
                  </a:solidFill>
                </a:uFill>
                <a:latin typeface="Roboto"/>
              </a:rPr>
              <a:t>family members </a:t>
            </a:r>
            <a:r>
              <a:rPr lang="en-US" sz="3000" b="1" spc="-1" dirty="0" smtClean="0">
                <a:solidFill>
                  <a:srgbClr val="FFFFFF"/>
                </a:solidFill>
                <a:uFill>
                  <a:solidFill>
                    <a:srgbClr val="FFFFFF"/>
                  </a:solidFill>
                </a:uFill>
                <a:latin typeface="Roboto"/>
              </a:rPr>
              <a:t>in </a:t>
            </a:r>
            <a:r>
              <a:rPr lang="en-US" sz="3000" b="1" spc="-1" dirty="0">
                <a:solidFill>
                  <a:srgbClr val="FFFFFF"/>
                </a:solidFill>
                <a:uFill>
                  <a:solidFill>
                    <a:srgbClr val="FFFFFF"/>
                  </a:solidFill>
                </a:uFill>
                <a:latin typeface="Roboto"/>
              </a:rPr>
              <a:t>Poland </a:t>
            </a:r>
            <a:r>
              <a:rPr lang="pl-PL" sz="3000" b="1" spc="-1" dirty="0" err="1" smtClean="0">
                <a:solidFill>
                  <a:srgbClr val="FFFFFF"/>
                </a:solidFill>
                <a:uFill>
                  <a:solidFill>
                    <a:srgbClr val="FFFFFF"/>
                  </a:solidFill>
                </a:uFill>
                <a:latin typeface="Roboto"/>
              </a:rPr>
              <a:t>after</a:t>
            </a:r>
            <a:r>
              <a:rPr lang="pl-PL" sz="3000" b="1" spc="-1" dirty="0" smtClean="0">
                <a:solidFill>
                  <a:srgbClr val="FFFFFF"/>
                </a:solidFill>
                <a:uFill>
                  <a:solidFill>
                    <a:srgbClr val="FFFFFF"/>
                  </a:solidFill>
                </a:uFill>
                <a:latin typeface="Roboto"/>
              </a:rPr>
              <a:t> 31.01.2020</a:t>
            </a:r>
            <a:endParaRPr lang="en-US" sz="3000" b="1" spc="-1" dirty="0">
              <a:solidFill>
                <a:srgbClr val="FFFFFF"/>
              </a:solidFill>
              <a:uFill>
                <a:solidFill>
                  <a:srgbClr val="FFFFFF"/>
                </a:solidFill>
              </a:uFill>
              <a:latin typeface="Roboto"/>
            </a:endParaRPr>
          </a:p>
        </p:txBody>
      </p:sp>
      <p:sp>
        <p:nvSpPr>
          <p:cNvPr id="39" name="Line 2"/>
          <p:cNvSpPr/>
          <p:nvPr/>
        </p:nvSpPr>
        <p:spPr>
          <a:xfrm>
            <a:off x="589160" y="4234997"/>
            <a:ext cx="9072000" cy="0"/>
          </a:xfrm>
          <a:prstGeom prst="line">
            <a:avLst/>
          </a:prstGeom>
          <a:ln w="19080">
            <a:solidFill>
              <a:srgbClr val="5C88DA"/>
            </a:solidFill>
            <a:round/>
          </a:ln>
        </p:spPr>
        <p:style>
          <a:lnRef idx="0">
            <a:scrgbClr r="0" g="0" b="0"/>
          </a:lnRef>
          <a:fillRef idx="0">
            <a:scrgbClr r="0" g="0" b="0"/>
          </a:fillRef>
          <a:effectRef idx="0">
            <a:scrgbClr r="0" g="0" b="0"/>
          </a:effectRef>
          <a:fontRef idx="minor"/>
        </p:style>
      </p:sp>
      <p:sp>
        <p:nvSpPr>
          <p:cNvPr id="2" name="pole tekstowe 1"/>
          <p:cNvSpPr txBox="1"/>
          <p:nvPr/>
        </p:nvSpPr>
        <p:spPr>
          <a:xfrm>
            <a:off x="284813" y="5696262"/>
            <a:ext cx="1701384" cy="253916"/>
          </a:xfrm>
          <a:prstGeom prst="rect">
            <a:avLst/>
          </a:prstGeom>
          <a:noFill/>
        </p:spPr>
        <p:txBody>
          <a:bodyPr wrap="square" rtlCol="0">
            <a:spAutoFit/>
          </a:bodyPr>
          <a:lstStyle/>
          <a:p>
            <a:r>
              <a:rPr lang="pl-PL" sz="1050" dirty="0" smtClean="0">
                <a:solidFill>
                  <a:schemeClr val="bg1"/>
                </a:solidFill>
                <a:latin typeface="Roboto Thin" panose="02000000000000000000" pitchFamily="2" charset="0"/>
                <a:ea typeface="Roboto Thin" panose="02000000000000000000" pitchFamily="2" charset="0"/>
              </a:rPr>
              <a:t>March</a:t>
            </a:r>
            <a:r>
              <a:rPr lang="en-GB" sz="1050" dirty="0" smtClean="0">
                <a:solidFill>
                  <a:schemeClr val="bg1"/>
                </a:solidFill>
                <a:latin typeface="Roboto Thin" panose="02000000000000000000" pitchFamily="2" charset="0"/>
                <a:ea typeface="Roboto Thin" panose="02000000000000000000" pitchFamily="2" charset="0"/>
              </a:rPr>
              <a:t>, 20</a:t>
            </a:r>
            <a:r>
              <a:rPr lang="pl-PL" sz="1050" dirty="0" smtClean="0">
                <a:solidFill>
                  <a:schemeClr val="bg1"/>
                </a:solidFill>
                <a:latin typeface="Roboto Thin" panose="02000000000000000000" pitchFamily="2" charset="0"/>
                <a:ea typeface="Roboto Thin" panose="02000000000000000000" pitchFamily="2" charset="0"/>
              </a:rPr>
              <a:t>20</a:t>
            </a:r>
            <a:endParaRPr lang="en-GB" sz="1050" dirty="0">
              <a:solidFill>
                <a:schemeClr val="bg1"/>
              </a:solidFill>
              <a:latin typeface="Roboto Thin" panose="02000000000000000000" pitchFamily="2" charset="0"/>
              <a:ea typeface="Roboto Thin" panose="02000000000000000000" pitchFamily="2"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err="1">
                <a:solidFill>
                  <a:srgbClr val="000000"/>
                </a:solidFill>
                <a:uFill>
                  <a:solidFill>
                    <a:srgbClr val="FFFFFF"/>
                  </a:solidFill>
                </a:uFill>
                <a:latin typeface="Roboto"/>
              </a:rPr>
              <a:t>Brexit</a:t>
            </a:r>
            <a:r>
              <a:rPr lang="pl-PL" sz="2500" b="1" spc="-1" dirty="0">
                <a:solidFill>
                  <a:srgbClr val="000000"/>
                </a:solidFill>
                <a:uFill>
                  <a:solidFill>
                    <a:srgbClr val="FFFFFF"/>
                  </a:solidFill>
                </a:uFill>
                <a:latin typeface="Roboto"/>
              </a:rPr>
              <a:t> – </a:t>
            </a:r>
            <a:r>
              <a:rPr lang="pl-PL" sz="2500" b="1" spc="-1" dirty="0" err="1">
                <a:solidFill>
                  <a:srgbClr val="000000"/>
                </a:solidFill>
                <a:uFill>
                  <a:solidFill>
                    <a:srgbClr val="FFFFFF"/>
                  </a:solidFill>
                </a:uFill>
                <a:latin typeface="Roboto"/>
              </a:rPr>
              <a:t>immigration</a:t>
            </a:r>
            <a:r>
              <a:rPr lang="pl-PL" sz="2500" b="1" spc="-1" dirty="0">
                <a:solidFill>
                  <a:srgbClr val="000000"/>
                </a:solidFill>
                <a:uFill>
                  <a:solidFill>
                    <a:srgbClr val="FFFFFF"/>
                  </a:solidFill>
                </a:uFill>
                <a:latin typeface="Roboto"/>
              </a:rPr>
              <a:t> </a:t>
            </a:r>
            <a:r>
              <a:rPr lang="pl-PL" sz="2500" b="1" spc="-1" dirty="0" err="1">
                <a:solidFill>
                  <a:srgbClr val="000000"/>
                </a:solidFill>
                <a:uFill>
                  <a:solidFill>
                    <a:srgbClr val="FFFFFF"/>
                  </a:solidFill>
                </a:uFill>
                <a:latin typeface="Roboto"/>
              </a:rPr>
              <a:t>information</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91915"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600" spc="26" dirty="0">
              <a:solidFill>
                <a:srgbClr val="000000"/>
              </a:solidFill>
              <a:uFill>
                <a:solidFill>
                  <a:srgbClr val="FFFFFF"/>
                </a:solidFill>
              </a:uFill>
              <a:latin typeface="Roboto" panose="02000000000000000000" pitchFamily="2" charset="0"/>
              <a:ea typeface="Roboto" panose="02000000000000000000" pitchFamily="2" charset="0"/>
            </a:endParaRPr>
          </a:p>
        </p:txBody>
      </p:sp>
      <p:sp>
        <p:nvSpPr>
          <p:cNvPr id="2" name="Prostokąt 1"/>
          <p:cNvSpPr/>
          <p:nvPr/>
        </p:nvSpPr>
        <p:spPr>
          <a:xfrm>
            <a:off x="2820667" y="5273653"/>
            <a:ext cx="4502066" cy="369332"/>
          </a:xfrm>
          <a:prstGeom prst="rect">
            <a:avLst/>
          </a:prstGeom>
        </p:spPr>
        <p:txBody>
          <a:bodyPr wrap="none">
            <a:spAutoFit/>
          </a:bodyPr>
          <a:lstStyle/>
          <a:p>
            <a:r>
              <a:rPr lang="pl-PL" dirty="0">
                <a:hlinkClick r:id="rId3"/>
              </a:rPr>
              <a:t>https://udsc.gov.pl/en/cudzoziemcy/brexit/</a:t>
            </a:r>
            <a:r>
              <a:rPr lang="pl-PL" dirty="0"/>
              <a:t> </a:t>
            </a:r>
          </a:p>
        </p:txBody>
      </p:sp>
      <p:pic>
        <p:nvPicPr>
          <p:cNvPr id="4" name="Obraz 3"/>
          <p:cNvPicPr>
            <a:picLocks noChangeAspect="1"/>
          </p:cNvPicPr>
          <p:nvPr/>
        </p:nvPicPr>
        <p:blipFill>
          <a:blip r:embed="rId4"/>
          <a:stretch>
            <a:fillRect/>
          </a:stretch>
        </p:blipFill>
        <p:spPr>
          <a:xfrm>
            <a:off x="2047164" y="1818000"/>
            <a:ext cx="6267624" cy="3525538"/>
          </a:xfrm>
          <a:prstGeom prst="rect">
            <a:avLst/>
          </a:prstGeom>
        </p:spPr>
      </p:pic>
    </p:spTree>
    <p:extLst>
      <p:ext uri="{BB962C8B-B14F-4D97-AF65-F5344CB8AC3E}">
        <p14:creationId xmlns:p14="http://schemas.microsoft.com/office/powerpoint/2010/main" val="38529855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err="1" smtClean="0">
                <a:solidFill>
                  <a:srgbClr val="000000"/>
                </a:solidFill>
                <a:uFill>
                  <a:solidFill>
                    <a:srgbClr val="FFFFFF"/>
                  </a:solidFill>
                </a:uFill>
                <a:latin typeface="Roboto"/>
              </a:rPr>
              <a:t>Withdrawal</a:t>
            </a:r>
            <a:r>
              <a:rPr lang="pl-PL" sz="2500" b="1" spc="-1" dirty="0" smtClean="0">
                <a:solidFill>
                  <a:srgbClr val="000000"/>
                </a:solidFill>
                <a:uFill>
                  <a:solidFill>
                    <a:srgbClr val="FFFFFF"/>
                  </a:solidFill>
                </a:uFill>
                <a:latin typeface="Roboto"/>
              </a:rPr>
              <a:t> Agreement (WA)</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71443"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
        <p:nvSpPr>
          <p:cNvPr id="2" name="Prostokąt 1"/>
          <p:cNvSpPr/>
          <p:nvPr/>
        </p:nvSpPr>
        <p:spPr>
          <a:xfrm>
            <a:off x="784746" y="1818000"/>
            <a:ext cx="8727743" cy="2800767"/>
          </a:xfrm>
          <a:prstGeom prst="rect">
            <a:avLst/>
          </a:prstGeom>
        </p:spPr>
        <p:txBody>
          <a:bodyPr wrap="square">
            <a:spAutoFit/>
          </a:bodyPr>
          <a:lstStyle/>
          <a:p>
            <a:pPr algn="ctr"/>
            <a:r>
              <a:rPr lang="en-US" sz="2800" dirty="0">
                <a:solidFill>
                  <a:prstClr val="black"/>
                </a:solidFill>
              </a:rPr>
              <a:t>Agreement on the withdrawal of the United Kingdom of Great Britain and Northern Ireland from the European Union and the European Atomic Energy Community</a:t>
            </a:r>
            <a:r>
              <a:rPr lang="pl-PL" sz="2800" dirty="0">
                <a:solidFill>
                  <a:prstClr val="black"/>
                </a:solidFill>
              </a:rPr>
              <a:t/>
            </a:r>
            <a:br>
              <a:rPr lang="pl-PL" sz="2800" dirty="0">
                <a:solidFill>
                  <a:prstClr val="black"/>
                </a:solidFill>
              </a:rPr>
            </a:br>
            <a:r>
              <a:rPr lang="en-US" dirty="0">
                <a:solidFill>
                  <a:prstClr val="black"/>
                </a:solidFill>
              </a:rPr>
              <a:t>Official Journal of the European Union</a:t>
            </a:r>
            <a:r>
              <a:rPr lang="pl-PL" dirty="0">
                <a:solidFill>
                  <a:prstClr val="black"/>
                </a:solidFill>
              </a:rPr>
              <a:t> L29/7 31.01.2020</a:t>
            </a:r>
            <a:br>
              <a:rPr lang="pl-PL" dirty="0">
                <a:solidFill>
                  <a:prstClr val="black"/>
                </a:solidFill>
              </a:rPr>
            </a:br>
            <a:r>
              <a:rPr lang="pl-PL" dirty="0" smtClean="0">
                <a:solidFill>
                  <a:prstClr val="black"/>
                </a:solidFill>
              </a:rPr>
              <a:t>(Part </a:t>
            </a:r>
            <a:r>
              <a:rPr lang="pl-PL" dirty="0" err="1" smtClean="0">
                <a:solidFill>
                  <a:prstClr val="black"/>
                </a:solidFill>
              </a:rPr>
              <a:t>Two</a:t>
            </a:r>
            <a:r>
              <a:rPr lang="pl-PL" dirty="0">
                <a:solidFill>
                  <a:prstClr val="black"/>
                </a:solidFill>
              </a:rPr>
              <a:t> </a:t>
            </a:r>
            <a:r>
              <a:rPr lang="pl-PL" dirty="0" err="1" smtClean="0">
                <a:solidFill>
                  <a:prstClr val="black"/>
                </a:solidFill>
              </a:rPr>
              <a:t>Citizens</a:t>
            </a:r>
            <a:r>
              <a:rPr lang="pl-PL" dirty="0">
                <a:solidFill>
                  <a:prstClr val="black"/>
                </a:solidFill>
              </a:rPr>
              <a:t>’ </a:t>
            </a:r>
            <a:r>
              <a:rPr lang="pl-PL" dirty="0" err="1" smtClean="0">
                <a:solidFill>
                  <a:prstClr val="black"/>
                </a:solidFill>
              </a:rPr>
              <a:t>rights</a:t>
            </a:r>
            <a:r>
              <a:rPr lang="pl-PL" dirty="0" smtClean="0">
                <a:solidFill>
                  <a:prstClr val="black"/>
                </a:solidFill>
              </a:rPr>
              <a:t>)</a:t>
            </a:r>
            <a:r>
              <a:rPr lang="en-US" dirty="0" smtClean="0">
                <a:solidFill>
                  <a:prstClr val="black"/>
                </a:solidFill>
              </a:rPr>
              <a:t> </a:t>
            </a:r>
            <a:endParaRPr lang="pl-PL" sz="1400" b="1" dirty="0" smtClean="0">
              <a:latin typeface="Roboto" panose="02000000000000000000" pitchFamily="2" charset="0"/>
            </a:endParaRPr>
          </a:p>
          <a:p>
            <a:r>
              <a:rPr lang="pl-PL" sz="1400" b="1" dirty="0" smtClean="0">
                <a:latin typeface="Roboto" panose="02000000000000000000" pitchFamily="2" charset="0"/>
              </a:rPr>
              <a:t> </a:t>
            </a:r>
          </a:p>
          <a:p>
            <a:r>
              <a:rPr lang="en-US" sz="1400" dirty="0" smtClean="0">
                <a:latin typeface="Roboto" panose="02000000000000000000" pitchFamily="2" charset="0"/>
              </a:rPr>
              <a:t> </a:t>
            </a:r>
            <a:endParaRPr lang="en-US" sz="1400" dirty="0">
              <a:latin typeface="Roboto" panose="02000000000000000000" pitchFamily="2" charset="0"/>
            </a:endParaRPr>
          </a:p>
        </p:txBody>
      </p:sp>
    </p:spTree>
    <p:extLst>
      <p:ext uri="{BB962C8B-B14F-4D97-AF65-F5344CB8AC3E}">
        <p14:creationId xmlns:p14="http://schemas.microsoft.com/office/powerpoint/2010/main" val="6174489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smtClean="0">
                <a:solidFill>
                  <a:srgbClr val="000000"/>
                </a:solidFill>
                <a:uFill>
                  <a:solidFill>
                    <a:srgbClr val="FFFFFF"/>
                  </a:solidFill>
                </a:uFill>
                <a:latin typeface="Roboto"/>
              </a:rPr>
              <a:t>EU and </a:t>
            </a:r>
            <a:r>
              <a:rPr lang="pl-PL" sz="2500" b="1" spc="-1" dirty="0" err="1">
                <a:solidFill>
                  <a:srgbClr val="000000"/>
                </a:solidFill>
                <a:uFill>
                  <a:solidFill>
                    <a:srgbClr val="FFFFFF"/>
                  </a:solidFill>
                </a:uFill>
                <a:latin typeface="Roboto"/>
              </a:rPr>
              <a:t>n</a:t>
            </a:r>
            <a:r>
              <a:rPr lang="pl-PL" sz="2500" b="1" spc="-1" dirty="0" err="1" smtClean="0">
                <a:solidFill>
                  <a:srgbClr val="000000"/>
                </a:solidFill>
                <a:uFill>
                  <a:solidFill>
                    <a:srgbClr val="FFFFFF"/>
                  </a:solidFill>
                </a:uFill>
                <a:latin typeface="Roboto"/>
              </a:rPr>
              <a:t>ational</a:t>
            </a:r>
            <a:r>
              <a:rPr lang="pl-PL" sz="2500" b="1" spc="-1" dirty="0" smtClean="0">
                <a:solidFill>
                  <a:srgbClr val="000000"/>
                </a:solidFill>
                <a:uFill>
                  <a:solidFill>
                    <a:srgbClr val="FFFFFF"/>
                  </a:solidFill>
                </a:uFill>
                <a:latin typeface="Roboto"/>
              </a:rPr>
              <a:t> </a:t>
            </a:r>
            <a:r>
              <a:rPr lang="pl-PL" sz="2500" b="1" spc="-1" dirty="0" err="1" smtClean="0">
                <a:solidFill>
                  <a:srgbClr val="000000"/>
                </a:solidFill>
                <a:uFill>
                  <a:solidFill>
                    <a:srgbClr val="FFFFFF"/>
                  </a:solidFill>
                </a:uFill>
                <a:latin typeface="Roboto"/>
              </a:rPr>
              <a:t>legislation</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71443"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
        <p:nvSpPr>
          <p:cNvPr id="2" name="Prostokąt 1"/>
          <p:cNvSpPr/>
          <p:nvPr/>
        </p:nvSpPr>
        <p:spPr>
          <a:xfrm>
            <a:off x="784746" y="1818000"/>
            <a:ext cx="8727743" cy="2739211"/>
          </a:xfrm>
          <a:prstGeom prst="rect">
            <a:avLst/>
          </a:prstGeom>
        </p:spPr>
        <p:txBody>
          <a:bodyPr wrap="square">
            <a:spAutoFit/>
          </a:bodyPr>
          <a:lstStyle/>
          <a:p>
            <a:pPr marL="285750" indent="-285750">
              <a:buFontTx/>
              <a:buChar char="-"/>
            </a:pPr>
            <a:endParaRPr lang="pl-PL" sz="2400" dirty="0" smtClean="0">
              <a:latin typeface="Roboto" panose="02000000000000000000" pitchFamily="2" charset="0"/>
            </a:endParaRPr>
          </a:p>
          <a:p>
            <a:pPr marL="285750" indent="-285750">
              <a:buFontTx/>
              <a:buChar char="-"/>
            </a:pPr>
            <a:r>
              <a:rPr lang="pl-PL" sz="2400" dirty="0" smtClean="0">
                <a:latin typeface="Roboto" panose="02000000000000000000" pitchFamily="2" charset="0"/>
              </a:rPr>
              <a:t>EC </a:t>
            </a:r>
            <a:r>
              <a:rPr lang="pl-PL" sz="2400" dirty="0" err="1" smtClean="0">
                <a:latin typeface="Roboto" panose="02000000000000000000" pitchFamily="2" charset="0"/>
              </a:rPr>
              <a:t>Executive</a:t>
            </a:r>
            <a:r>
              <a:rPr lang="pl-PL" sz="2400" dirty="0" smtClean="0">
                <a:latin typeface="Roboto" panose="02000000000000000000" pitchFamily="2" charset="0"/>
              </a:rPr>
              <a:t> </a:t>
            </a:r>
            <a:r>
              <a:rPr lang="pl-PL" sz="2400" dirty="0" err="1" smtClean="0">
                <a:latin typeface="Roboto" panose="02000000000000000000" pitchFamily="2" charset="0"/>
              </a:rPr>
              <a:t>decision</a:t>
            </a:r>
            <a:r>
              <a:rPr lang="pl-PL" sz="2400" dirty="0" smtClean="0">
                <a:latin typeface="Roboto" panose="02000000000000000000" pitchFamily="2" charset="0"/>
              </a:rPr>
              <a:t> on </a:t>
            </a:r>
            <a:r>
              <a:rPr lang="pl-PL" sz="2400" dirty="0" err="1" smtClean="0">
                <a:latin typeface="Roboto" panose="02000000000000000000" pitchFamily="2" charset="0"/>
              </a:rPr>
              <a:t>documents</a:t>
            </a:r>
            <a:r>
              <a:rPr lang="pl-PL" sz="2400" dirty="0" smtClean="0">
                <a:latin typeface="Roboto" panose="02000000000000000000" pitchFamily="2" charset="0"/>
              </a:rPr>
              <a:t> </a:t>
            </a:r>
            <a:r>
              <a:rPr lang="pl-PL" sz="2400" dirty="0" err="1" smtClean="0">
                <a:latin typeface="Roboto" panose="02000000000000000000" pitchFamily="2" charset="0"/>
              </a:rPr>
              <a:t>issued</a:t>
            </a:r>
            <a:r>
              <a:rPr lang="pl-PL" sz="2400" dirty="0" smtClean="0">
                <a:latin typeface="Roboto" panose="02000000000000000000" pitchFamily="2" charset="0"/>
              </a:rPr>
              <a:t> by </a:t>
            </a:r>
            <a:r>
              <a:rPr lang="pl-PL" sz="2400" dirty="0" err="1" smtClean="0">
                <a:latin typeface="Roboto" panose="02000000000000000000" pitchFamily="2" charset="0"/>
              </a:rPr>
              <a:t>Member</a:t>
            </a:r>
            <a:r>
              <a:rPr lang="pl-PL" sz="2400" dirty="0" smtClean="0">
                <a:latin typeface="Roboto" panose="02000000000000000000" pitchFamily="2" charset="0"/>
              </a:rPr>
              <a:t> </a:t>
            </a:r>
            <a:r>
              <a:rPr lang="pl-PL" sz="2400" dirty="0" err="1" smtClean="0">
                <a:latin typeface="Roboto" panose="02000000000000000000" pitchFamily="2" charset="0"/>
              </a:rPr>
              <a:t>States</a:t>
            </a:r>
            <a:r>
              <a:rPr lang="pl-PL" sz="2400" dirty="0" smtClean="0">
                <a:latin typeface="Roboto" panose="02000000000000000000" pitchFamily="2" charset="0"/>
              </a:rPr>
              <a:t> on </a:t>
            </a:r>
            <a:r>
              <a:rPr lang="pl-PL" sz="2400" dirty="0" err="1" smtClean="0">
                <a:latin typeface="Roboto" panose="02000000000000000000" pitchFamily="2" charset="0"/>
              </a:rPr>
              <a:t>basis</a:t>
            </a:r>
            <a:r>
              <a:rPr lang="pl-PL" sz="2400" dirty="0" smtClean="0">
                <a:latin typeface="Roboto" panose="02000000000000000000" pitchFamily="2" charset="0"/>
              </a:rPr>
              <a:t> of Art. 18 and 26 of the WA </a:t>
            </a:r>
            <a:r>
              <a:rPr lang="pl-PL" sz="2400" dirty="0" err="1" smtClean="0">
                <a:latin typeface="Roboto" panose="02000000000000000000" pitchFamily="2" charset="0"/>
              </a:rPr>
              <a:t>adopted</a:t>
            </a:r>
            <a:r>
              <a:rPr lang="pl-PL" sz="2400" dirty="0" smtClean="0">
                <a:latin typeface="Roboto" panose="02000000000000000000" pitchFamily="2" charset="0"/>
              </a:rPr>
              <a:t> on 21.02.2020</a:t>
            </a:r>
          </a:p>
          <a:p>
            <a:pPr marL="285750" indent="-285750">
              <a:buFontTx/>
              <a:buChar char="-"/>
            </a:pPr>
            <a:r>
              <a:rPr lang="pl-PL" sz="2400" dirty="0" err="1" smtClean="0">
                <a:latin typeface="Roboto" panose="02000000000000000000" pitchFamily="2" charset="0"/>
              </a:rPr>
              <a:t>Necessary</a:t>
            </a:r>
            <a:r>
              <a:rPr lang="pl-PL" sz="2400" dirty="0" smtClean="0">
                <a:latin typeface="Roboto" panose="02000000000000000000" pitchFamily="2" charset="0"/>
              </a:rPr>
              <a:t> </a:t>
            </a:r>
            <a:r>
              <a:rPr lang="pl-PL" sz="2400" dirty="0" err="1" smtClean="0">
                <a:latin typeface="Roboto" panose="02000000000000000000" pitchFamily="2" charset="0"/>
              </a:rPr>
              <a:t>changes</a:t>
            </a:r>
            <a:r>
              <a:rPr lang="pl-PL" sz="2400" dirty="0" smtClean="0">
                <a:latin typeface="Roboto" panose="02000000000000000000" pitchFamily="2" charset="0"/>
              </a:rPr>
              <a:t> to </a:t>
            </a:r>
            <a:r>
              <a:rPr lang="pl-PL" sz="2400" dirty="0" err="1" smtClean="0">
                <a:latin typeface="Roboto" panose="02000000000000000000" pitchFamily="2" charset="0"/>
              </a:rPr>
              <a:t>national</a:t>
            </a:r>
            <a:r>
              <a:rPr lang="pl-PL" sz="2400" dirty="0" smtClean="0">
                <a:latin typeface="Roboto" panose="02000000000000000000" pitchFamily="2" charset="0"/>
              </a:rPr>
              <a:t> law </a:t>
            </a:r>
            <a:r>
              <a:rPr lang="pl-PL" sz="2400" dirty="0" err="1" smtClean="0">
                <a:latin typeface="Roboto" panose="02000000000000000000" pitchFamily="2" charset="0"/>
              </a:rPr>
              <a:t>are</a:t>
            </a:r>
            <a:r>
              <a:rPr lang="pl-PL" sz="2400" dirty="0" smtClean="0">
                <a:latin typeface="Roboto" panose="02000000000000000000" pitchFamily="2" charset="0"/>
              </a:rPr>
              <a:t> </a:t>
            </a:r>
            <a:r>
              <a:rPr lang="pl-PL" sz="2400" dirty="0" err="1" smtClean="0">
                <a:latin typeface="Roboto" panose="02000000000000000000" pitchFamily="2" charset="0"/>
              </a:rPr>
              <a:t>being</a:t>
            </a:r>
            <a:r>
              <a:rPr lang="pl-PL" sz="2400" dirty="0" smtClean="0">
                <a:latin typeface="Roboto" panose="02000000000000000000" pitchFamily="2" charset="0"/>
              </a:rPr>
              <a:t> </a:t>
            </a:r>
            <a:r>
              <a:rPr lang="pl-PL" sz="2400" dirty="0" err="1" smtClean="0">
                <a:latin typeface="Roboto" panose="02000000000000000000" pitchFamily="2" charset="0"/>
              </a:rPr>
              <a:t>drafted</a:t>
            </a:r>
            <a:r>
              <a:rPr lang="pl-PL" sz="2400" dirty="0" smtClean="0">
                <a:latin typeface="Roboto" panose="02000000000000000000" pitchFamily="2" charset="0"/>
              </a:rPr>
              <a:t>, to be </a:t>
            </a:r>
            <a:r>
              <a:rPr lang="pl-PL" sz="2400" dirty="0" err="1" smtClean="0">
                <a:latin typeface="Roboto" panose="02000000000000000000" pitchFamily="2" charset="0"/>
              </a:rPr>
              <a:t>implemented</a:t>
            </a:r>
            <a:r>
              <a:rPr lang="pl-PL" sz="2400" dirty="0" smtClean="0">
                <a:latin typeface="Roboto" panose="02000000000000000000" pitchFamily="2" charset="0"/>
              </a:rPr>
              <a:t> </a:t>
            </a:r>
            <a:r>
              <a:rPr lang="pl-PL" sz="2400" dirty="0" err="1" smtClean="0">
                <a:latin typeface="Roboto" panose="02000000000000000000" pitchFamily="2" charset="0"/>
              </a:rPr>
              <a:t>later</a:t>
            </a:r>
            <a:r>
              <a:rPr lang="pl-PL" sz="2400" dirty="0" smtClean="0">
                <a:latin typeface="Roboto" panose="02000000000000000000" pitchFamily="2" charset="0"/>
              </a:rPr>
              <a:t> in 2020, </a:t>
            </a:r>
            <a:r>
              <a:rPr lang="pl-PL" sz="2400" dirty="0" err="1" smtClean="0">
                <a:latin typeface="Roboto" panose="02000000000000000000" pitchFamily="2" charset="0"/>
              </a:rPr>
              <a:t>effective</a:t>
            </a:r>
            <a:r>
              <a:rPr lang="pl-PL" sz="2400" dirty="0" smtClean="0">
                <a:latin typeface="Roboto" panose="02000000000000000000" pitchFamily="2" charset="0"/>
              </a:rPr>
              <a:t> from January 2021.</a:t>
            </a:r>
          </a:p>
          <a:p>
            <a:endParaRPr lang="pl-PL" sz="1400" b="1" dirty="0" smtClean="0">
              <a:latin typeface="Roboto" panose="02000000000000000000" pitchFamily="2" charset="0"/>
            </a:endParaRPr>
          </a:p>
          <a:p>
            <a:r>
              <a:rPr lang="en-US" sz="1400" dirty="0" smtClean="0">
                <a:latin typeface="Roboto" panose="02000000000000000000" pitchFamily="2" charset="0"/>
              </a:rPr>
              <a:t> </a:t>
            </a:r>
            <a:endParaRPr lang="en-US" sz="1400" dirty="0">
              <a:latin typeface="Roboto" panose="02000000000000000000" pitchFamily="2" charset="0"/>
            </a:endParaRPr>
          </a:p>
        </p:txBody>
      </p:sp>
    </p:spTree>
    <p:extLst>
      <p:ext uri="{BB962C8B-B14F-4D97-AF65-F5344CB8AC3E}">
        <p14:creationId xmlns:p14="http://schemas.microsoft.com/office/powerpoint/2010/main" val="41671816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3"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err="1" smtClean="0">
                <a:solidFill>
                  <a:srgbClr val="000000"/>
                </a:solidFill>
                <a:uFill>
                  <a:solidFill>
                    <a:srgbClr val="FFFFFF"/>
                  </a:solidFill>
                </a:uFill>
                <a:latin typeface="Roboto"/>
              </a:rPr>
              <a:t>Definitions</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71443"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
        <p:nvSpPr>
          <p:cNvPr id="2" name="Prostokąt 1"/>
          <p:cNvSpPr/>
          <p:nvPr/>
        </p:nvSpPr>
        <p:spPr>
          <a:xfrm>
            <a:off x="784746" y="1818000"/>
            <a:ext cx="8727743" cy="5047536"/>
          </a:xfrm>
          <a:prstGeom prst="rect">
            <a:avLst/>
          </a:prstGeom>
        </p:spPr>
        <p:txBody>
          <a:bodyPr wrap="square">
            <a:spAutoFit/>
          </a:bodyPr>
          <a:lstStyle/>
          <a:p>
            <a:r>
              <a:rPr lang="pl-PL" sz="1600" dirty="0" err="1" smtClean="0">
                <a:latin typeface="Roboto" panose="02000000000000000000" pitchFamily="2" charset="0"/>
              </a:rPr>
              <a:t>Transition</a:t>
            </a:r>
            <a:r>
              <a:rPr lang="pl-PL" sz="1600" dirty="0" smtClean="0">
                <a:latin typeface="Roboto" panose="02000000000000000000" pitchFamily="2" charset="0"/>
              </a:rPr>
              <a:t> period –  a period </a:t>
            </a:r>
            <a:r>
              <a:rPr lang="pl-PL" sz="1600" dirty="0" err="1" smtClean="0">
                <a:latin typeface="Roboto" panose="02000000000000000000" pitchFamily="2" charset="0"/>
              </a:rPr>
              <a:t>ending</a:t>
            </a:r>
            <a:r>
              <a:rPr lang="pl-PL" sz="1600" dirty="0" smtClean="0">
                <a:latin typeface="Roboto" panose="02000000000000000000" pitchFamily="2" charset="0"/>
              </a:rPr>
              <a:t> on 31.12.2020 </a:t>
            </a:r>
            <a:r>
              <a:rPr lang="pl-PL" sz="1600" dirty="0" err="1" smtClean="0">
                <a:latin typeface="Roboto" panose="02000000000000000000" pitchFamily="2" charset="0"/>
              </a:rPr>
              <a:t>during</a:t>
            </a:r>
            <a:r>
              <a:rPr lang="pl-PL" sz="1600" dirty="0" smtClean="0">
                <a:latin typeface="Roboto" panose="02000000000000000000" pitchFamily="2" charset="0"/>
              </a:rPr>
              <a:t> </a:t>
            </a:r>
            <a:r>
              <a:rPr lang="pl-PL" sz="1600" dirty="0" err="1" smtClean="0">
                <a:latin typeface="Roboto" panose="02000000000000000000" pitchFamily="2" charset="0"/>
              </a:rPr>
              <a:t>which</a:t>
            </a:r>
            <a:r>
              <a:rPr lang="pl-PL" sz="1600" dirty="0" smtClean="0">
                <a:latin typeface="Roboto" panose="02000000000000000000" pitchFamily="2" charset="0"/>
              </a:rPr>
              <a:t> </a:t>
            </a:r>
            <a:r>
              <a:rPr lang="en-US" sz="1600" dirty="0" smtClean="0">
                <a:latin typeface="Roboto" panose="02000000000000000000" pitchFamily="2" charset="0"/>
              </a:rPr>
              <a:t>EU </a:t>
            </a:r>
            <a:r>
              <a:rPr lang="en-US" sz="1600" dirty="0">
                <a:latin typeface="Roboto" panose="02000000000000000000" pitchFamily="2" charset="0"/>
              </a:rPr>
              <a:t>law on free movement of persons will continue </a:t>
            </a:r>
            <a:r>
              <a:rPr lang="en-US" sz="1600" dirty="0" smtClean="0">
                <a:latin typeface="Roboto" panose="02000000000000000000" pitchFamily="2" charset="0"/>
              </a:rPr>
              <a:t>to</a:t>
            </a:r>
            <a:r>
              <a:rPr lang="pl-PL" sz="1600" dirty="0" smtClean="0">
                <a:latin typeface="Roboto" panose="02000000000000000000" pitchFamily="2" charset="0"/>
              </a:rPr>
              <a:t> </a:t>
            </a:r>
            <a:r>
              <a:rPr lang="en-US" sz="1600" dirty="0" smtClean="0">
                <a:latin typeface="Roboto" panose="02000000000000000000" pitchFamily="2" charset="0"/>
              </a:rPr>
              <a:t>apply</a:t>
            </a:r>
            <a:r>
              <a:rPr lang="pl-PL" sz="1600" dirty="0">
                <a:latin typeface="Roboto" panose="02000000000000000000" pitchFamily="2" charset="0"/>
              </a:rPr>
              <a:t> </a:t>
            </a:r>
            <a:r>
              <a:rPr lang="pl-PL" sz="1600" dirty="0" smtClean="0">
                <a:latin typeface="Roboto" panose="02000000000000000000" pitchFamily="2" charset="0"/>
              </a:rPr>
              <a:t>to UK </a:t>
            </a:r>
            <a:r>
              <a:rPr lang="pl-PL" sz="1600" dirty="0" err="1" smtClean="0">
                <a:latin typeface="Roboto" panose="02000000000000000000" pitchFamily="2" charset="0"/>
              </a:rPr>
              <a:t>nationals</a:t>
            </a:r>
            <a:r>
              <a:rPr lang="pl-PL" sz="1600" dirty="0" smtClean="0">
                <a:latin typeface="Roboto" panose="02000000000000000000" pitchFamily="2" charset="0"/>
              </a:rPr>
              <a:t>.</a:t>
            </a:r>
          </a:p>
          <a:p>
            <a:endParaRPr lang="pl-PL" sz="1600" dirty="0" smtClean="0">
              <a:latin typeface="Roboto" panose="02000000000000000000" pitchFamily="2" charset="0"/>
            </a:endParaRPr>
          </a:p>
          <a:p>
            <a:r>
              <a:rPr lang="pl-PL" sz="1600" dirty="0" smtClean="0">
                <a:latin typeface="Roboto" panose="02000000000000000000" pitchFamily="2" charset="0"/>
              </a:rPr>
              <a:t>Host </a:t>
            </a:r>
            <a:r>
              <a:rPr lang="pl-PL" sz="1600" dirty="0" err="1">
                <a:latin typeface="Roboto" panose="02000000000000000000" pitchFamily="2" charset="0"/>
              </a:rPr>
              <a:t>S</a:t>
            </a:r>
            <a:r>
              <a:rPr lang="pl-PL" sz="1600" dirty="0" err="1" smtClean="0">
                <a:latin typeface="Roboto" panose="02000000000000000000" pitchFamily="2" charset="0"/>
              </a:rPr>
              <a:t>tate</a:t>
            </a:r>
            <a:r>
              <a:rPr lang="pl-PL" sz="1600" dirty="0" smtClean="0">
                <a:latin typeface="Roboto" panose="02000000000000000000" pitchFamily="2" charset="0"/>
              </a:rPr>
              <a:t> – </a:t>
            </a:r>
            <a:r>
              <a:rPr lang="en-US" sz="1600" dirty="0">
                <a:latin typeface="Roboto" panose="02000000000000000000" pitchFamily="2" charset="0"/>
              </a:rPr>
              <a:t>in respect of United Kingdom nationals and their family members, the Member State in which they exercised their right of residence in accordance with Union law before the end of the transition period and in which they continue to reside </a:t>
            </a:r>
            <a:r>
              <a:rPr lang="en-US" sz="1600" dirty="0" smtClean="0">
                <a:latin typeface="Roboto" panose="02000000000000000000" pitchFamily="2" charset="0"/>
              </a:rPr>
              <a:t>thereafter</a:t>
            </a:r>
            <a:r>
              <a:rPr lang="pl-PL" sz="1600" dirty="0" smtClean="0">
                <a:latin typeface="Roboto" panose="02000000000000000000" pitchFamily="2" charset="0"/>
              </a:rPr>
              <a:t>, </a:t>
            </a:r>
            <a:r>
              <a:rPr lang="pl-PL" sz="1600" dirty="0" err="1" smtClean="0">
                <a:latin typeface="Roboto" panose="02000000000000000000" pitchFamily="2" charset="0"/>
              </a:rPr>
              <a:t>e.g</a:t>
            </a:r>
            <a:r>
              <a:rPr lang="pl-PL" sz="1600" dirty="0" smtClean="0">
                <a:latin typeface="Roboto" panose="02000000000000000000" pitchFamily="2" charset="0"/>
              </a:rPr>
              <a:t>. Poland</a:t>
            </a:r>
          </a:p>
          <a:p>
            <a:endParaRPr lang="pl-PL" sz="1600" dirty="0" smtClean="0">
              <a:latin typeface="Roboto" panose="02000000000000000000" pitchFamily="2" charset="0"/>
            </a:endParaRPr>
          </a:p>
          <a:p>
            <a:r>
              <a:rPr lang="pl-PL" sz="1600" dirty="0" err="1" smtClean="0">
                <a:latin typeface="Roboto" panose="02000000000000000000" pitchFamily="2" charset="0"/>
              </a:rPr>
              <a:t>Beneficiaries</a:t>
            </a:r>
            <a:r>
              <a:rPr lang="pl-PL" sz="1600" dirty="0" smtClean="0">
                <a:latin typeface="Roboto" panose="02000000000000000000" pitchFamily="2" charset="0"/>
              </a:rPr>
              <a:t> of the </a:t>
            </a:r>
            <a:r>
              <a:rPr lang="pl-PL" sz="1600" dirty="0" err="1" smtClean="0">
                <a:latin typeface="Roboto" panose="02000000000000000000" pitchFamily="2" charset="0"/>
              </a:rPr>
              <a:t>Withdrawal</a:t>
            </a:r>
            <a:r>
              <a:rPr lang="pl-PL" sz="1600" dirty="0" smtClean="0">
                <a:latin typeface="Roboto" panose="02000000000000000000" pitchFamily="2" charset="0"/>
              </a:rPr>
              <a:t> Agreement – </a:t>
            </a:r>
            <a:r>
              <a:rPr lang="pl-PL" sz="1600" dirty="0" err="1" smtClean="0">
                <a:latin typeface="Roboto" panose="02000000000000000000" pitchFamily="2" charset="0"/>
              </a:rPr>
              <a:t>persons</a:t>
            </a:r>
            <a:r>
              <a:rPr lang="pl-PL" sz="1600" dirty="0" smtClean="0">
                <a:latin typeface="Roboto" panose="02000000000000000000" pitchFamily="2" charset="0"/>
              </a:rPr>
              <a:t> </a:t>
            </a:r>
            <a:r>
              <a:rPr lang="pl-PL" sz="1600" dirty="0" err="1" smtClean="0">
                <a:latin typeface="Roboto" panose="02000000000000000000" pitchFamily="2" charset="0"/>
              </a:rPr>
              <a:t>within</a:t>
            </a:r>
            <a:r>
              <a:rPr lang="pl-PL" sz="1600" dirty="0" smtClean="0">
                <a:latin typeface="Roboto" panose="02000000000000000000" pitchFamily="2" charset="0"/>
              </a:rPr>
              <a:t> the </a:t>
            </a:r>
            <a:r>
              <a:rPr lang="pl-PL" sz="1600" dirty="0" err="1" smtClean="0">
                <a:latin typeface="Roboto" panose="02000000000000000000" pitchFamily="2" charset="0"/>
              </a:rPr>
              <a:t>scope</a:t>
            </a:r>
            <a:r>
              <a:rPr lang="pl-PL" sz="1600" dirty="0" smtClean="0">
                <a:latin typeface="Roboto" panose="02000000000000000000" pitchFamily="2" charset="0"/>
              </a:rPr>
              <a:t> of Part </a:t>
            </a:r>
            <a:r>
              <a:rPr lang="pl-PL" sz="1600" dirty="0" err="1" smtClean="0">
                <a:latin typeface="Roboto" panose="02000000000000000000" pitchFamily="2" charset="0"/>
              </a:rPr>
              <a:t>Two</a:t>
            </a:r>
            <a:r>
              <a:rPr lang="pl-PL" sz="1600" dirty="0" smtClean="0">
                <a:latin typeface="Roboto" panose="02000000000000000000" pitchFamily="2" charset="0"/>
              </a:rPr>
              <a:t> of the WA.</a:t>
            </a:r>
          </a:p>
          <a:p>
            <a:endParaRPr lang="pl-PL" sz="1600" dirty="0">
              <a:latin typeface="Roboto" panose="02000000000000000000" pitchFamily="2" charset="0"/>
            </a:endParaRPr>
          </a:p>
          <a:p>
            <a:r>
              <a:rPr lang="pl-PL" sz="1600" dirty="0" smtClean="0">
                <a:latin typeface="Roboto" panose="02000000000000000000" pitchFamily="2" charset="0"/>
              </a:rPr>
              <a:t>Family </a:t>
            </a:r>
            <a:r>
              <a:rPr lang="pl-PL" sz="1600" dirty="0" err="1" smtClean="0">
                <a:latin typeface="Roboto" panose="02000000000000000000" pitchFamily="2" charset="0"/>
              </a:rPr>
              <a:t>members</a:t>
            </a:r>
            <a:r>
              <a:rPr lang="pl-PL" sz="1600" dirty="0" smtClean="0">
                <a:latin typeface="Roboto" panose="02000000000000000000" pitchFamily="2" charset="0"/>
              </a:rPr>
              <a:t> – </a:t>
            </a:r>
            <a:r>
              <a:rPr lang="pl-PL" sz="1600" dirty="0" err="1" smtClean="0">
                <a:latin typeface="Roboto" panose="02000000000000000000" pitchFamily="2" charset="0"/>
              </a:rPr>
              <a:t>core</a:t>
            </a:r>
            <a:r>
              <a:rPr lang="pl-PL" sz="1600" dirty="0" smtClean="0">
                <a:latin typeface="Roboto" panose="02000000000000000000" pitchFamily="2" charset="0"/>
              </a:rPr>
              <a:t>, </a:t>
            </a:r>
            <a:r>
              <a:rPr lang="pl-PL" sz="1600" dirty="0" err="1" smtClean="0">
                <a:latin typeface="Roboto" panose="02000000000000000000" pitchFamily="2" charset="0"/>
              </a:rPr>
              <a:t>extended</a:t>
            </a:r>
            <a:r>
              <a:rPr lang="pl-PL" sz="1600" dirty="0" smtClean="0">
                <a:latin typeface="Roboto" panose="02000000000000000000" pitchFamily="2" charset="0"/>
              </a:rPr>
              <a:t>, </a:t>
            </a:r>
            <a:r>
              <a:rPr lang="pl-PL" sz="1600" dirty="0" err="1" smtClean="0">
                <a:latin typeface="Roboto" panose="02000000000000000000" pitchFamily="2" charset="0"/>
              </a:rPr>
              <a:t>prior</a:t>
            </a:r>
            <a:r>
              <a:rPr lang="pl-PL" sz="1600" dirty="0" smtClean="0">
                <a:latin typeface="Roboto" panose="02000000000000000000" pitchFamily="2" charset="0"/>
              </a:rPr>
              <a:t>, </a:t>
            </a:r>
            <a:r>
              <a:rPr lang="pl-PL" sz="1600" dirty="0" err="1" smtClean="0">
                <a:latin typeface="Roboto" panose="02000000000000000000" pitchFamily="2" charset="0"/>
              </a:rPr>
              <a:t>existing</a:t>
            </a:r>
            <a:r>
              <a:rPr lang="pl-PL" sz="1600" dirty="0" smtClean="0">
                <a:latin typeface="Roboto" panose="02000000000000000000" pitchFamily="2" charset="0"/>
              </a:rPr>
              <a:t>, </a:t>
            </a:r>
            <a:r>
              <a:rPr lang="pl-PL" sz="1600" dirty="0" err="1" smtClean="0">
                <a:latin typeface="Roboto" panose="02000000000000000000" pitchFamily="2" charset="0"/>
              </a:rPr>
              <a:t>future</a:t>
            </a:r>
            <a:r>
              <a:rPr lang="pl-PL" sz="1600" dirty="0" smtClean="0">
                <a:latin typeface="Roboto" panose="02000000000000000000" pitchFamily="2" charset="0"/>
              </a:rPr>
              <a:t>.</a:t>
            </a:r>
          </a:p>
          <a:p>
            <a:endParaRPr lang="pl-PL" sz="1600" dirty="0">
              <a:latin typeface="Roboto" panose="02000000000000000000" pitchFamily="2" charset="0"/>
            </a:endParaRPr>
          </a:p>
          <a:p>
            <a:r>
              <a:rPr lang="pl-PL" sz="1600" dirty="0" err="1" smtClean="0">
                <a:latin typeface="Roboto" panose="02000000000000000000" pitchFamily="2" charset="0"/>
              </a:rPr>
              <a:t>Frontier</a:t>
            </a:r>
            <a:r>
              <a:rPr lang="pl-PL" sz="1600" dirty="0" smtClean="0">
                <a:latin typeface="Roboto" panose="02000000000000000000" pitchFamily="2" charset="0"/>
              </a:rPr>
              <a:t> </a:t>
            </a:r>
            <a:r>
              <a:rPr lang="pl-PL" sz="1600" dirty="0" err="1" smtClean="0">
                <a:latin typeface="Roboto" panose="02000000000000000000" pitchFamily="2" charset="0"/>
              </a:rPr>
              <a:t>workers</a:t>
            </a:r>
            <a:r>
              <a:rPr lang="pl-PL" sz="1600" dirty="0" smtClean="0">
                <a:latin typeface="Roboto" panose="02000000000000000000" pitchFamily="2" charset="0"/>
              </a:rPr>
              <a:t> </a:t>
            </a:r>
            <a:r>
              <a:rPr lang="pl-PL" sz="1600" dirty="0">
                <a:latin typeface="Roboto" panose="02000000000000000000" pitchFamily="2" charset="0"/>
              </a:rPr>
              <a:t>-</a:t>
            </a:r>
            <a:r>
              <a:rPr lang="en-US" sz="1600" dirty="0" smtClean="0">
                <a:latin typeface="Roboto" panose="02000000000000000000" pitchFamily="2" charset="0"/>
              </a:rPr>
              <a:t> United </a:t>
            </a:r>
            <a:r>
              <a:rPr lang="en-US" sz="1600" dirty="0">
                <a:latin typeface="Roboto" panose="02000000000000000000" pitchFamily="2" charset="0"/>
              </a:rPr>
              <a:t>Kingdom nationals who pursue an economic activity in accordance with Article 45 or 49 TFEU in one or more States in which they do not </a:t>
            </a:r>
            <a:r>
              <a:rPr lang="en-US" sz="1600" dirty="0" smtClean="0">
                <a:latin typeface="Roboto" panose="02000000000000000000" pitchFamily="2" charset="0"/>
              </a:rPr>
              <a:t>reside</a:t>
            </a:r>
            <a:endParaRPr lang="pl-PL" sz="1600" dirty="0" smtClean="0">
              <a:latin typeface="Roboto" panose="02000000000000000000" pitchFamily="2" charset="0"/>
            </a:endParaRPr>
          </a:p>
          <a:p>
            <a:endParaRPr lang="pl-PL" sz="1600" b="1" dirty="0" smtClean="0">
              <a:latin typeface="Roboto" panose="02000000000000000000" pitchFamily="2" charset="0"/>
            </a:endParaRPr>
          </a:p>
          <a:p>
            <a:endParaRPr lang="pl-PL" sz="1400" b="1" dirty="0">
              <a:latin typeface="Roboto" panose="02000000000000000000" pitchFamily="2" charset="0"/>
            </a:endParaRPr>
          </a:p>
          <a:p>
            <a:endParaRPr lang="pl-PL" sz="1400" b="1" dirty="0" smtClean="0">
              <a:latin typeface="Roboto" panose="02000000000000000000" pitchFamily="2" charset="0"/>
            </a:endParaRPr>
          </a:p>
          <a:p>
            <a:endParaRPr lang="pl-PL" sz="1400" b="1" dirty="0">
              <a:latin typeface="Roboto" panose="02000000000000000000" pitchFamily="2" charset="0"/>
            </a:endParaRPr>
          </a:p>
          <a:p>
            <a:endParaRPr lang="pl-PL" sz="1400" b="1" dirty="0" smtClean="0">
              <a:latin typeface="Roboto" panose="02000000000000000000" pitchFamily="2" charset="0"/>
            </a:endParaRPr>
          </a:p>
          <a:p>
            <a:endParaRPr lang="pl-PL" sz="1400" b="1" dirty="0">
              <a:latin typeface="Roboto" panose="02000000000000000000" pitchFamily="2" charset="0"/>
            </a:endParaRPr>
          </a:p>
          <a:p>
            <a:r>
              <a:rPr lang="pl-PL" sz="1400" b="1" dirty="0" smtClean="0">
                <a:latin typeface="Roboto" panose="02000000000000000000" pitchFamily="2" charset="0"/>
              </a:rPr>
              <a:t> </a:t>
            </a:r>
          </a:p>
          <a:p>
            <a:r>
              <a:rPr lang="en-US" sz="1400" dirty="0" smtClean="0">
                <a:latin typeface="Roboto" panose="02000000000000000000" pitchFamily="2" charset="0"/>
              </a:rPr>
              <a:t> </a:t>
            </a:r>
            <a:endParaRPr lang="en-US" sz="1400" dirty="0">
              <a:latin typeface="Roboto" panose="02000000000000000000" pitchFamily="2" charset="0"/>
            </a:endParaRPr>
          </a:p>
        </p:txBody>
      </p:sp>
    </p:spTree>
    <p:extLst>
      <p:ext uri="{BB962C8B-B14F-4D97-AF65-F5344CB8AC3E}">
        <p14:creationId xmlns:p14="http://schemas.microsoft.com/office/powerpoint/2010/main" val="20191021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smtClean="0">
                <a:solidFill>
                  <a:srgbClr val="000000"/>
                </a:solidFill>
                <a:uFill>
                  <a:solidFill>
                    <a:srgbClr val="FFFFFF"/>
                  </a:solidFill>
                </a:uFill>
                <a:latin typeface="Roboto"/>
              </a:rPr>
              <a:t>In </a:t>
            </a:r>
            <a:r>
              <a:rPr lang="pl-PL" sz="2500" b="1" spc="-1" dirty="0" err="1" smtClean="0">
                <a:solidFill>
                  <a:srgbClr val="000000"/>
                </a:solidFill>
                <a:uFill>
                  <a:solidFill>
                    <a:srgbClr val="FFFFFF"/>
                  </a:solidFill>
                </a:uFill>
                <a:latin typeface="Roboto"/>
              </a:rPr>
              <a:t>short</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91915"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
        <p:nvSpPr>
          <p:cNvPr id="2" name="Prostokąt 1"/>
          <p:cNvSpPr/>
          <p:nvPr/>
        </p:nvSpPr>
        <p:spPr>
          <a:xfrm>
            <a:off x="784746" y="1818000"/>
            <a:ext cx="8727743" cy="3970318"/>
          </a:xfrm>
          <a:prstGeom prst="rect">
            <a:avLst/>
          </a:prstGeom>
        </p:spPr>
        <p:txBody>
          <a:bodyPr wrap="square">
            <a:spAutoFit/>
          </a:bodyPr>
          <a:lstStyle/>
          <a:p>
            <a:r>
              <a:rPr lang="en-US" sz="1400" b="1" dirty="0">
                <a:latin typeface="Roboto" panose="02000000000000000000" pitchFamily="2" charset="0"/>
              </a:rPr>
              <a:t>Transition period from </a:t>
            </a:r>
            <a:r>
              <a:rPr lang="pl-PL" sz="1400" b="1" dirty="0">
                <a:latin typeface="Roboto" panose="02000000000000000000" pitchFamily="2" charset="0"/>
              </a:rPr>
              <a:t>the </a:t>
            </a:r>
            <a:r>
              <a:rPr lang="pl-PL" sz="1400" b="1" dirty="0" err="1">
                <a:latin typeface="Roboto" panose="02000000000000000000" pitchFamily="2" charset="0"/>
              </a:rPr>
              <a:t>Brexit</a:t>
            </a:r>
            <a:r>
              <a:rPr lang="pl-PL" sz="1400" b="1" dirty="0">
                <a:latin typeface="Roboto" panose="02000000000000000000" pitchFamily="2" charset="0"/>
              </a:rPr>
              <a:t> </a:t>
            </a:r>
            <a:r>
              <a:rPr lang="pl-PL" sz="1400" b="1" dirty="0" err="1">
                <a:latin typeface="Roboto" panose="02000000000000000000" pitchFamily="2" charset="0"/>
              </a:rPr>
              <a:t>date</a:t>
            </a:r>
            <a:r>
              <a:rPr lang="pl-PL" sz="1400" b="1" dirty="0">
                <a:latin typeface="Roboto" panose="02000000000000000000" pitchFamily="2" charset="0"/>
              </a:rPr>
              <a:t> </a:t>
            </a:r>
            <a:r>
              <a:rPr lang="pl-PL" sz="1400" b="1" dirty="0" err="1">
                <a:latin typeface="Roboto" panose="02000000000000000000" pitchFamily="2" charset="0"/>
              </a:rPr>
              <a:t>until</a:t>
            </a:r>
            <a:r>
              <a:rPr lang="en-US" sz="1400" b="1" dirty="0">
                <a:latin typeface="Roboto" panose="02000000000000000000" pitchFamily="2" charset="0"/>
              </a:rPr>
              <a:t> December 31, 2020</a:t>
            </a:r>
            <a:r>
              <a:rPr lang="en-US" sz="1400" dirty="0">
                <a:latin typeface="Roboto" panose="02000000000000000000" pitchFamily="2" charset="0"/>
              </a:rPr>
              <a:t>. During this </a:t>
            </a:r>
            <a:r>
              <a:rPr lang="pl-PL" sz="1400" dirty="0" err="1">
                <a:latin typeface="Roboto" panose="02000000000000000000" pitchFamily="2" charset="0"/>
              </a:rPr>
              <a:t>time</a:t>
            </a:r>
            <a:r>
              <a:rPr lang="en-US" sz="1400" dirty="0">
                <a:latin typeface="Roboto" panose="02000000000000000000" pitchFamily="2" charset="0"/>
              </a:rPr>
              <a:t> the rules of stay and work of UK </a:t>
            </a:r>
            <a:r>
              <a:rPr lang="pl-PL" sz="1400" dirty="0" err="1">
                <a:latin typeface="Roboto" panose="02000000000000000000" pitchFamily="2" charset="0"/>
              </a:rPr>
              <a:t>nationals</a:t>
            </a:r>
            <a:r>
              <a:rPr lang="en-US" sz="1400" dirty="0">
                <a:latin typeface="Roboto" panose="02000000000000000000" pitchFamily="2" charset="0"/>
              </a:rPr>
              <a:t> in Poland will remain unchanged. </a:t>
            </a:r>
          </a:p>
          <a:p>
            <a:endParaRPr lang="en-US" sz="1400" dirty="0">
              <a:latin typeface="Roboto" panose="02000000000000000000" pitchFamily="2" charset="0"/>
            </a:endParaRPr>
          </a:p>
          <a:p>
            <a:r>
              <a:rPr lang="pl-PL" sz="1400" dirty="0" smtClean="0">
                <a:latin typeface="Roboto" panose="02000000000000000000" pitchFamily="2" charset="0"/>
              </a:rPr>
              <a:t>Poland </a:t>
            </a:r>
            <a:r>
              <a:rPr lang="pl-PL" sz="1400" dirty="0" err="1" smtClean="0">
                <a:latin typeface="Roboto" panose="02000000000000000000" pitchFamily="2" charset="0"/>
              </a:rPr>
              <a:t>is</a:t>
            </a:r>
            <a:r>
              <a:rPr lang="pl-PL" sz="1400" dirty="0" smtClean="0">
                <a:latin typeface="Roboto" panose="02000000000000000000" pitchFamily="2" charset="0"/>
              </a:rPr>
              <a:t> </a:t>
            </a:r>
            <a:r>
              <a:rPr lang="pl-PL" sz="1400" dirty="0" err="1" smtClean="0">
                <a:latin typeface="Roboto" panose="02000000000000000000" pitchFamily="2" charset="0"/>
              </a:rPr>
              <a:t>about</a:t>
            </a:r>
            <a:r>
              <a:rPr lang="pl-PL" sz="1400" dirty="0" smtClean="0">
                <a:latin typeface="Roboto" panose="02000000000000000000" pitchFamily="2" charset="0"/>
              </a:rPr>
              <a:t> to </a:t>
            </a:r>
            <a:r>
              <a:rPr lang="pl-PL" sz="1400" dirty="0" err="1" smtClean="0">
                <a:latin typeface="Roboto" panose="02000000000000000000" pitchFamily="2" charset="0"/>
              </a:rPr>
              <a:t>choose</a:t>
            </a:r>
            <a:r>
              <a:rPr lang="pl-PL" sz="1400" dirty="0" smtClean="0">
                <a:latin typeface="Roboto" panose="02000000000000000000" pitchFamily="2" charset="0"/>
              </a:rPr>
              <a:t> a </a:t>
            </a:r>
            <a:r>
              <a:rPr lang="pl-PL" sz="1400" dirty="0" err="1" smtClean="0">
                <a:latin typeface="Roboto" panose="02000000000000000000" pitchFamily="2" charset="0"/>
              </a:rPr>
              <a:t>declaratory</a:t>
            </a:r>
            <a:r>
              <a:rPr lang="pl-PL" sz="1400" dirty="0" smtClean="0">
                <a:latin typeface="Roboto" panose="02000000000000000000" pitchFamily="2" charset="0"/>
              </a:rPr>
              <a:t> </a:t>
            </a:r>
            <a:r>
              <a:rPr lang="pl-PL" sz="1400" dirty="0" err="1" smtClean="0">
                <a:latin typeface="Roboto" panose="02000000000000000000" pitchFamily="2" charset="0"/>
              </a:rPr>
              <a:t>scheme</a:t>
            </a:r>
            <a:r>
              <a:rPr lang="pl-PL" sz="1400" dirty="0" smtClean="0">
                <a:latin typeface="Roboto" panose="02000000000000000000" pitchFamily="2" charset="0"/>
              </a:rPr>
              <a:t> for </a:t>
            </a:r>
            <a:r>
              <a:rPr lang="pl-PL" sz="1400" dirty="0" err="1" smtClean="0">
                <a:latin typeface="Roboto" panose="02000000000000000000" pitchFamily="2" charset="0"/>
              </a:rPr>
              <a:t>residence</a:t>
            </a:r>
            <a:r>
              <a:rPr lang="pl-PL" sz="1400" dirty="0" smtClean="0">
                <a:latin typeface="Roboto" panose="02000000000000000000" pitchFamily="2" charset="0"/>
              </a:rPr>
              <a:t> </a:t>
            </a:r>
            <a:r>
              <a:rPr lang="pl-PL" sz="1400" dirty="0" err="1" smtClean="0">
                <a:latin typeface="Roboto" panose="02000000000000000000" pitchFamily="2" charset="0"/>
              </a:rPr>
              <a:t>rights</a:t>
            </a:r>
            <a:r>
              <a:rPr lang="pl-PL" sz="1400" dirty="0" smtClean="0">
                <a:latin typeface="Roboto" panose="02000000000000000000" pitchFamily="2" charset="0"/>
              </a:rPr>
              <a:t> </a:t>
            </a:r>
            <a:r>
              <a:rPr lang="pl-PL" sz="1400" dirty="0" err="1" smtClean="0">
                <a:latin typeface="Roboto" panose="02000000000000000000" pitchFamily="2" charset="0"/>
              </a:rPr>
              <a:t>confirmation</a:t>
            </a:r>
            <a:r>
              <a:rPr lang="pl-PL" sz="1400" dirty="0" smtClean="0">
                <a:latin typeface="Roboto" panose="02000000000000000000" pitchFamily="2" charset="0"/>
              </a:rPr>
              <a:t>. </a:t>
            </a:r>
            <a:r>
              <a:rPr lang="en-US" sz="1400" dirty="0" smtClean="0">
                <a:latin typeface="Roboto" panose="02000000000000000000" pitchFamily="2" charset="0"/>
              </a:rPr>
              <a:t>After </a:t>
            </a:r>
            <a:r>
              <a:rPr lang="en-US" sz="1400" dirty="0">
                <a:latin typeface="Roboto" panose="02000000000000000000" pitchFamily="2" charset="0"/>
              </a:rPr>
              <a:t>the end of transition period </a:t>
            </a:r>
            <a:r>
              <a:rPr lang="en-US" sz="1400" b="1" dirty="0">
                <a:latin typeface="Roboto" panose="02000000000000000000" pitchFamily="2" charset="0"/>
              </a:rPr>
              <a:t>UK </a:t>
            </a:r>
            <a:r>
              <a:rPr lang="pl-PL" sz="1400" b="1" dirty="0" err="1">
                <a:latin typeface="Roboto" panose="02000000000000000000" pitchFamily="2" charset="0"/>
              </a:rPr>
              <a:t>nationals</a:t>
            </a:r>
            <a:r>
              <a:rPr lang="en-US" sz="1400" b="1" dirty="0">
                <a:latin typeface="Roboto" panose="02000000000000000000" pitchFamily="2" charset="0"/>
              </a:rPr>
              <a:t> and their family members will have the right to reside in Poland, if</a:t>
            </a:r>
            <a:r>
              <a:rPr lang="en-US" sz="1400" dirty="0">
                <a:latin typeface="Roboto" panose="02000000000000000000" pitchFamily="2" charset="0"/>
              </a:rPr>
              <a:t>: </a:t>
            </a:r>
          </a:p>
          <a:p>
            <a:pPr marL="285750" indent="-285750">
              <a:buFont typeface="Arial" panose="020B0604020202020204" pitchFamily="34" charset="0"/>
              <a:buChar char="•"/>
            </a:pPr>
            <a:r>
              <a:rPr lang="en-US" sz="1400" dirty="0">
                <a:latin typeface="Roboto" panose="02000000000000000000" pitchFamily="2" charset="0"/>
              </a:rPr>
              <a:t>they exercised the right of </a:t>
            </a:r>
            <a:r>
              <a:rPr lang="pl-PL" sz="1400" dirty="0" err="1">
                <a:latin typeface="Roboto" panose="02000000000000000000" pitchFamily="2" charset="0"/>
              </a:rPr>
              <a:t>stay</a:t>
            </a:r>
            <a:r>
              <a:rPr lang="en-US" sz="1400" dirty="0">
                <a:latin typeface="Roboto" panose="02000000000000000000" pitchFamily="2" charset="0"/>
              </a:rPr>
              <a:t> in Poland in accordance with EU law </a:t>
            </a:r>
            <a:r>
              <a:rPr lang="en-US" sz="1400" b="1" dirty="0">
                <a:latin typeface="Roboto" panose="02000000000000000000" pitchFamily="2" charset="0"/>
              </a:rPr>
              <a:t>before the end of the transitional period</a:t>
            </a:r>
            <a:r>
              <a:rPr lang="en-US" sz="1400" dirty="0">
                <a:latin typeface="Roboto" panose="02000000000000000000" pitchFamily="2" charset="0"/>
              </a:rPr>
              <a:t>; </a:t>
            </a:r>
            <a:endParaRPr lang="pl-PL" sz="1400" dirty="0">
              <a:latin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rPr>
              <a:t>they </a:t>
            </a:r>
            <a:r>
              <a:rPr lang="pl-PL" sz="1400" dirty="0" err="1" smtClean="0">
                <a:latin typeface="Roboto" panose="02000000000000000000" pitchFamily="2" charset="0"/>
              </a:rPr>
              <a:t>continue</a:t>
            </a:r>
            <a:r>
              <a:rPr lang="pl-PL" sz="1400" dirty="0" smtClean="0">
                <a:latin typeface="Roboto" panose="02000000000000000000" pitchFamily="2" charset="0"/>
              </a:rPr>
              <a:t> to</a:t>
            </a:r>
            <a:r>
              <a:rPr lang="en-US" sz="1400" dirty="0" smtClean="0">
                <a:latin typeface="Roboto" panose="02000000000000000000" pitchFamily="2" charset="0"/>
              </a:rPr>
              <a:t> </a:t>
            </a:r>
            <a:r>
              <a:rPr lang="en-US" sz="1400" dirty="0">
                <a:latin typeface="Roboto" panose="02000000000000000000" pitchFamily="2" charset="0"/>
              </a:rPr>
              <a:t>reside in Poland. </a:t>
            </a:r>
          </a:p>
          <a:p>
            <a:endParaRPr lang="pl-PL" sz="1400" b="1" dirty="0">
              <a:latin typeface="Roboto" panose="02000000000000000000" pitchFamily="2" charset="0"/>
            </a:endParaRPr>
          </a:p>
          <a:p>
            <a:r>
              <a:rPr lang="en-US" sz="1400" b="1" dirty="0">
                <a:latin typeface="Roboto" panose="02000000000000000000" pitchFamily="2" charset="0"/>
              </a:rPr>
              <a:t>The right of permanent </a:t>
            </a:r>
            <a:r>
              <a:rPr lang="pl-PL" sz="1400" b="1" dirty="0" err="1">
                <a:latin typeface="Roboto" panose="02000000000000000000" pitchFamily="2" charset="0"/>
              </a:rPr>
              <a:t>stay</a:t>
            </a:r>
            <a:r>
              <a:rPr lang="en-US" sz="1400" b="1" dirty="0">
                <a:latin typeface="Roboto" panose="02000000000000000000" pitchFamily="2" charset="0"/>
              </a:rPr>
              <a:t> will in principle be granted after five years of uninterrupted residence </a:t>
            </a:r>
            <a:r>
              <a:rPr lang="en-US" sz="1400" dirty="0">
                <a:latin typeface="Roboto" panose="02000000000000000000" pitchFamily="2" charset="0"/>
              </a:rPr>
              <a:t>(in accordance with EU law under the conditions laid down in Directive 2004/38/EC). Periods of legal residence or work in accordance with Union law falling before and after the end of the transitional period will be included in the required period of entitlement to acquire the right of permanent residence. </a:t>
            </a:r>
          </a:p>
          <a:p>
            <a:endParaRPr lang="pl-PL" sz="1400" b="1" dirty="0">
              <a:latin typeface="Roboto" panose="02000000000000000000" pitchFamily="2" charset="0"/>
            </a:endParaRPr>
          </a:p>
          <a:p>
            <a:r>
              <a:rPr lang="en-US" sz="1400" b="1" dirty="0">
                <a:latin typeface="Roboto" panose="02000000000000000000" pitchFamily="2" charset="0"/>
              </a:rPr>
              <a:t>A document </a:t>
            </a:r>
            <a:r>
              <a:rPr lang="en-US" sz="1400" dirty="0">
                <a:latin typeface="Roboto" panose="02000000000000000000" pitchFamily="2" charset="0"/>
              </a:rPr>
              <a:t>with the annotation that it was issued in accordance with the Brexit agreement </a:t>
            </a:r>
            <a:r>
              <a:rPr lang="en-US" sz="1400" b="1" dirty="0">
                <a:latin typeface="Roboto" panose="02000000000000000000" pitchFamily="2" charset="0"/>
              </a:rPr>
              <a:t>shall be a confirmation of the right of residence or right of permanent residence. </a:t>
            </a:r>
            <a:endParaRPr lang="pl-PL" sz="1400" dirty="0">
              <a:latin typeface="Roboto" panose="02000000000000000000" pitchFamily="2" charset="0"/>
            </a:endParaRPr>
          </a:p>
          <a:p>
            <a:r>
              <a:rPr lang="pl-PL" sz="1400" dirty="0" err="1" smtClean="0">
                <a:latin typeface="Roboto" panose="02000000000000000000" pitchFamily="2" charset="0"/>
              </a:rPr>
              <a:t>Current</a:t>
            </a:r>
            <a:r>
              <a:rPr lang="pl-PL" sz="1400" dirty="0" smtClean="0">
                <a:latin typeface="Roboto" panose="02000000000000000000" pitchFamily="2" charset="0"/>
              </a:rPr>
              <a:t> </a:t>
            </a:r>
            <a:r>
              <a:rPr lang="pl-PL" sz="1400" dirty="0">
                <a:latin typeface="Roboto" panose="02000000000000000000" pitchFamily="2" charset="0"/>
              </a:rPr>
              <a:t>d</a:t>
            </a:r>
            <a:r>
              <a:rPr lang="en-US" sz="1400" dirty="0" err="1" smtClean="0">
                <a:latin typeface="Roboto" panose="02000000000000000000" pitchFamily="2" charset="0"/>
              </a:rPr>
              <a:t>ocuments</a:t>
            </a:r>
            <a:r>
              <a:rPr lang="en-US" sz="1400" dirty="0" smtClean="0">
                <a:latin typeface="Roboto" panose="02000000000000000000" pitchFamily="2" charset="0"/>
              </a:rPr>
              <a:t> w</a:t>
            </a:r>
            <a:r>
              <a:rPr lang="pl-PL" sz="1400" dirty="0" err="1" smtClean="0">
                <a:latin typeface="Roboto" panose="02000000000000000000" pitchFamily="2" charset="0"/>
              </a:rPr>
              <a:t>ill</a:t>
            </a:r>
            <a:r>
              <a:rPr lang="en-US" sz="1400" dirty="0" smtClean="0">
                <a:latin typeface="Roboto" panose="02000000000000000000" pitchFamily="2" charset="0"/>
              </a:rPr>
              <a:t> </a:t>
            </a:r>
            <a:r>
              <a:rPr lang="en-US" sz="1400" dirty="0">
                <a:latin typeface="Roboto" panose="02000000000000000000" pitchFamily="2" charset="0"/>
              </a:rPr>
              <a:t>be </a:t>
            </a:r>
            <a:r>
              <a:rPr lang="pl-PL" sz="1400" dirty="0" err="1" smtClean="0">
                <a:latin typeface="Roboto" panose="02000000000000000000" pitchFamily="2" charset="0"/>
              </a:rPr>
              <a:t>exchanged</a:t>
            </a:r>
            <a:r>
              <a:rPr lang="pl-PL" sz="1400" dirty="0" smtClean="0">
                <a:latin typeface="Roboto" panose="02000000000000000000" pitchFamily="2" charset="0"/>
              </a:rPr>
              <a:t> </a:t>
            </a:r>
            <a:r>
              <a:rPr lang="en-US" sz="1400" dirty="0" smtClean="0">
                <a:latin typeface="Roboto" panose="02000000000000000000" pitchFamily="2" charset="0"/>
              </a:rPr>
              <a:t>by </a:t>
            </a:r>
            <a:r>
              <a:rPr lang="en-US" sz="1400" b="1" dirty="0">
                <a:latin typeface="Roboto" panose="02000000000000000000" pitchFamily="2" charset="0"/>
              </a:rPr>
              <a:t>voivodship offices </a:t>
            </a:r>
            <a:r>
              <a:rPr lang="en-US" sz="1400" dirty="0">
                <a:latin typeface="Roboto" panose="02000000000000000000" pitchFamily="2" charset="0"/>
              </a:rPr>
              <a:t>competent for the place of </a:t>
            </a:r>
            <a:r>
              <a:rPr lang="en-US" sz="1400" dirty="0" smtClean="0">
                <a:latin typeface="Roboto" panose="02000000000000000000" pitchFamily="2" charset="0"/>
              </a:rPr>
              <a:t>stay</a:t>
            </a:r>
            <a:r>
              <a:rPr lang="pl-PL" sz="1400" dirty="0" smtClean="0">
                <a:latin typeface="Roboto" panose="02000000000000000000" pitchFamily="2" charset="0"/>
              </a:rPr>
              <a:t> – a form to be </a:t>
            </a:r>
            <a:r>
              <a:rPr lang="pl-PL" sz="1400" dirty="0" err="1" smtClean="0">
                <a:latin typeface="Roboto" panose="02000000000000000000" pitchFamily="2" charset="0"/>
              </a:rPr>
              <a:t>filled</a:t>
            </a:r>
            <a:r>
              <a:rPr lang="pl-PL" sz="1400" dirty="0" smtClean="0">
                <a:latin typeface="Roboto" panose="02000000000000000000" pitchFamily="2" charset="0"/>
              </a:rPr>
              <a:t> in</a:t>
            </a:r>
            <a:r>
              <a:rPr lang="en-US" sz="1400" dirty="0" smtClean="0">
                <a:latin typeface="Roboto" panose="02000000000000000000" pitchFamily="2" charset="0"/>
              </a:rPr>
              <a:t>. </a:t>
            </a:r>
            <a:r>
              <a:rPr lang="pl-PL" sz="1400" dirty="0" smtClean="0">
                <a:latin typeface="Roboto" panose="02000000000000000000" pitchFamily="2" charset="0"/>
              </a:rPr>
              <a:t>New </a:t>
            </a:r>
            <a:r>
              <a:rPr lang="pl-PL" sz="1400" dirty="0" err="1" smtClean="0">
                <a:latin typeface="Roboto" panose="02000000000000000000" pitchFamily="2" charset="0"/>
              </a:rPr>
              <a:t>documents</a:t>
            </a:r>
            <a:r>
              <a:rPr lang="pl-PL" sz="1400" dirty="0" smtClean="0">
                <a:latin typeface="Roboto" panose="02000000000000000000" pitchFamily="2" charset="0"/>
              </a:rPr>
              <a:t> </a:t>
            </a:r>
            <a:r>
              <a:rPr lang="pl-PL" sz="1400" dirty="0" err="1" smtClean="0">
                <a:latin typeface="Roboto" panose="02000000000000000000" pitchFamily="2" charset="0"/>
              </a:rPr>
              <a:t>will</a:t>
            </a:r>
            <a:r>
              <a:rPr lang="pl-PL" sz="1400" dirty="0" smtClean="0">
                <a:latin typeface="Roboto" panose="02000000000000000000" pitchFamily="2" charset="0"/>
              </a:rPr>
              <a:t> be </a:t>
            </a:r>
            <a:r>
              <a:rPr lang="pl-PL" sz="1400" dirty="0" err="1" smtClean="0">
                <a:latin typeface="Roboto" panose="02000000000000000000" pitchFamily="2" charset="0"/>
              </a:rPr>
              <a:t>issued</a:t>
            </a:r>
            <a:r>
              <a:rPr lang="pl-PL" sz="1400" dirty="0" smtClean="0">
                <a:latin typeface="Roboto" panose="02000000000000000000" pitchFamily="2" charset="0"/>
              </a:rPr>
              <a:t> by </a:t>
            </a:r>
            <a:r>
              <a:rPr lang="pl-PL" sz="1400" dirty="0" err="1" smtClean="0">
                <a:latin typeface="Roboto" panose="02000000000000000000" pitchFamily="2" charset="0"/>
              </a:rPr>
              <a:t>voivodship</a:t>
            </a:r>
            <a:r>
              <a:rPr lang="pl-PL" sz="1400" dirty="0" smtClean="0">
                <a:latin typeface="Roboto" panose="02000000000000000000" pitchFamily="2" charset="0"/>
              </a:rPr>
              <a:t> </a:t>
            </a:r>
            <a:r>
              <a:rPr lang="pl-PL" sz="1400" dirty="0" err="1" smtClean="0">
                <a:latin typeface="Roboto" panose="02000000000000000000" pitchFamily="2" charset="0"/>
              </a:rPr>
              <a:t>offices</a:t>
            </a:r>
            <a:r>
              <a:rPr lang="pl-PL" sz="1400" dirty="0" smtClean="0">
                <a:latin typeface="Roboto" panose="02000000000000000000" pitchFamily="2" charset="0"/>
              </a:rPr>
              <a:t> upon </a:t>
            </a:r>
            <a:r>
              <a:rPr lang="pl-PL" sz="1400" dirty="0" err="1" smtClean="0">
                <a:latin typeface="Roboto" panose="02000000000000000000" pitchFamily="2" charset="0"/>
              </a:rPr>
              <a:t>application</a:t>
            </a:r>
            <a:r>
              <a:rPr lang="pl-PL" sz="1400" dirty="0" smtClean="0">
                <a:latin typeface="Roboto" panose="02000000000000000000" pitchFamily="2" charset="0"/>
              </a:rPr>
              <a:t>.</a:t>
            </a:r>
            <a:endParaRPr lang="en-US" sz="1400" dirty="0">
              <a:latin typeface="Roboto" panose="02000000000000000000" pitchFamily="2" charset="0"/>
            </a:endParaRPr>
          </a:p>
        </p:txBody>
      </p:sp>
    </p:spTree>
    <p:extLst>
      <p:ext uri="{BB962C8B-B14F-4D97-AF65-F5344CB8AC3E}">
        <p14:creationId xmlns:p14="http://schemas.microsoft.com/office/powerpoint/2010/main" val="9149853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err="1" smtClean="0">
                <a:solidFill>
                  <a:srgbClr val="000000"/>
                </a:solidFill>
                <a:uFill>
                  <a:solidFill>
                    <a:srgbClr val="FFFFFF"/>
                  </a:solidFill>
                </a:uFill>
                <a:latin typeface="Roboto"/>
              </a:rPr>
              <a:t>Details</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91915"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Tx/>
              <a:buChar char="-"/>
            </a:pPr>
            <a:r>
              <a:rPr lang="pl-PL" dirty="0" smtClean="0">
                <a:latin typeface="Roboto" panose="02000000000000000000" pitchFamily="2" charset="0"/>
                <a:ea typeface="Roboto" panose="02000000000000000000" pitchFamily="2" charset="0"/>
              </a:rPr>
              <a:t>WA </a:t>
            </a:r>
            <a:r>
              <a:rPr lang="pl-PL" dirty="0" err="1">
                <a:latin typeface="Roboto" panose="02000000000000000000" pitchFamily="2" charset="0"/>
                <a:ea typeface="Roboto" panose="02000000000000000000" pitchFamily="2" charset="0"/>
              </a:rPr>
              <a:t>b</a:t>
            </a:r>
            <a:r>
              <a:rPr lang="pl-PL" dirty="0" err="1" smtClean="0">
                <a:latin typeface="Roboto" panose="02000000000000000000" pitchFamily="2" charset="0"/>
                <a:ea typeface="Roboto" panose="02000000000000000000" pitchFamily="2" charset="0"/>
              </a:rPr>
              <a:t>enefits</a:t>
            </a:r>
            <a:r>
              <a:rPr lang="pl-PL" dirty="0" smtClean="0">
                <a:latin typeface="Roboto" panose="02000000000000000000" pitchFamily="2" charset="0"/>
                <a:ea typeface="Roboto" panose="02000000000000000000" pitchFamily="2" charset="0"/>
              </a:rPr>
              <a:t> </a:t>
            </a:r>
            <a:r>
              <a:rPr lang="pl-PL" dirty="0" err="1" smtClean="0">
                <a:latin typeface="Roboto" panose="02000000000000000000" pitchFamily="2" charset="0"/>
                <a:ea typeface="Roboto" panose="02000000000000000000" pitchFamily="2" charset="0"/>
              </a:rPr>
              <a:t>are</a:t>
            </a:r>
            <a:r>
              <a:rPr lang="pl-PL" dirty="0" smtClean="0">
                <a:latin typeface="Roboto" panose="02000000000000000000" pitchFamily="2" charset="0"/>
                <a:ea typeface="Roboto" panose="02000000000000000000" pitchFamily="2" charset="0"/>
              </a:rPr>
              <a:t> </a:t>
            </a:r>
            <a:r>
              <a:rPr lang="pl-PL" dirty="0" err="1" smtClean="0">
                <a:latin typeface="Roboto" panose="02000000000000000000" pitchFamily="2" charset="0"/>
                <a:ea typeface="Roboto" panose="02000000000000000000" pitchFamily="2" charset="0"/>
              </a:rPr>
              <a:t>limited</a:t>
            </a:r>
            <a:r>
              <a:rPr lang="pl-PL" dirty="0" smtClean="0">
                <a:latin typeface="Roboto" panose="02000000000000000000" pitchFamily="2" charset="0"/>
                <a:ea typeface="Roboto" panose="02000000000000000000" pitchFamily="2" charset="0"/>
              </a:rPr>
              <a:t> to </a:t>
            </a:r>
            <a:r>
              <a:rPr lang="en-US" dirty="0" smtClean="0">
                <a:latin typeface="Roboto" panose="02000000000000000000" pitchFamily="2" charset="0"/>
                <a:ea typeface="Roboto" panose="02000000000000000000" pitchFamily="2" charset="0"/>
              </a:rPr>
              <a:t>the </a:t>
            </a:r>
            <a:r>
              <a:rPr lang="en-US" dirty="0">
                <a:latin typeface="Roboto" panose="02000000000000000000" pitchFamily="2" charset="0"/>
                <a:ea typeface="Roboto" panose="02000000000000000000" pitchFamily="2" charset="0"/>
              </a:rPr>
              <a:t>host </a:t>
            </a:r>
            <a:r>
              <a:rPr lang="en-US" dirty="0" smtClean="0">
                <a:latin typeface="Roboto" panose="02000000000000000000" pitchFamily="2" charset="0"/>
                <a:ea typeface="Roboto" panose="02000000000000000000" pitchFamily="2" charset="0"/>
              </a:rPr>
              <a:t>State</a:t>
            </a:r>
            <a:endParaRPr lang="pl-PL" dirty="0" smtClean="0">
              <a:latin typeface="Roboto" panose="02000000000000000000" pitchFamily="2" charset="0"/>
              <a:ea typeface="Roboto" panose="02000000000000000000" pitchFamily="2" charset="0"/>
            </a:endParaRPr>
          </a:p>
          <a:p>
            <a:pPr marL="285750" indent="-285750">
              <a:lnSpc>
                <a:spcPct val="100000"/>
              </a:lnSpc>
              <a:buFontTx/>
              <a:buChar char="-"/>
            </a:pPr>
            <a:r>
              <a:rPr lang="pl-PL" dirty="0" smtClean="0">
                <a:latin typeface="Roboto" panose="02000000000000000000" pitchFamily="2" charset="0"/>
                <a:ea typeface="Roboto" panose="02000000000000000000" pitchFamily="2" charset="0"/>
              </a:rPr>
              <a:t>WA </a:t>
            </a:r>
            <a:r>
              <a:rPr lang="pl-PL" dirty="0" err="1" smtClean="0">
                <a:latin typeface="Roboto" panose="02000000000000000000" pitchFamily="2" charset="0"/>
                <a:ea typeface="Roboto" panose="02000000000000000000" pitchFamily="2" charset="0"/>
              </a:rPr>
              <a:t>benefits</a:t>
            </a:r>
            <a:r>
              <a:rPr lang="pl-PL" dirty="0" smtClean="0">
                <a:latin typeface="Roboto" panose="02000000000000000000" pitchFamily="2" charset="0"/>
                <a:ea typeface="Roboto" panose="02000000000000000000" pitchFamily="2" charset="0"/>
              </a:rPr>
              <a:t> </a:t>
            </a:r>
            <a:r>
              <a:rPr lang="pl-PL" dirty="0" err="1" smtClean="0">
                <a:latin typeface="Roboto" panose="02000000000000000000" pitchFamily="2" charset="0"/>
                <a:ea typeface="Roboto" panose="02000000000000000000" pitchFamily="2" charset="0"/>
              </a:rPr>
              <a:t>are</a:t>
            </a:r>
            <a:r>
              <a:rPr lang="pl-PL" dirty="0" smtClean="0">
                <a:latin typeface="Roboto" panose="02000000000000000000" pitchFamily="2" charset="0"/>
                <a:ea typeface="Roboto" panose="02000000000000000000" pitchFamily="2" charset="0"/>
              </a:rPr>
              <a:t> </a:t>
            </a:r>
            <a:r>
              <a:rPr lang="pl-PL" dirty="0" err="1" smtClean="0">
                <a:latin typeface="Roboto" panose="02000000000000000000" pitchFamily="2" charset="0"/>
                <a:ea typeface="Roboto" panose="02000000000000000000" pitchFamily="2" charset="0"/>
              </a:rPr>
              <a:t>limited</a:t>
            </a:r>
            <a:r>
              <a:rPr lang="pl-PL" dirty="0" smtClean="0">
                <a:latin typeface="Roboto" panose="02000000000000000000" pitchFamily="2" charset="0"/>
                <a:ea typeface="Roboto" panose="02000000000000000000" pitchFamily="2" charset="0"/>
              </a:rPr>
              <a:t> to the </a:t>
            </a:r>
            <a:r>
              <a:rPr lang="pl-PL" dirty="0" err="1" smtClean="0">
                <a:latin typeface="Roboto" panose="02000000000000000000" pitchFamily="2" charset="0"/>
                <a:ea typeface="Roboto" panose="02000000000000000000" pitchFamily="2" charset="0"/>
              </a:rPr>
              <a:t>existing</a:t>
            </a:r>
            <a:r>
              <a:rPr lang="pl-PL" dirty="0" smtClean="0">
                <a:latin typeface="Roboto" panose="02000000000000000000" pitchFamily="2" charset="0"/>
                <a:ea typeface="Roboto" panose="02000000000000000000" pitchFamily="2" charset="0"/>
              </a:rPr>
              <a:t> family </a:t>
            </a:r>
            <a:r>
              <a:rPr lang="pl-PL" dirty="0" err="1" smtClean="0">
                <a:latin typeface="Roboto" panose="02000000000000000000" pitchFamily="2" charset="0"/>
                <a:ea typeface="Roboto" panose="02000000000000000000" pitchFamily="2" charset="0"/>
              </a:rPr>
              <a:t>members</a:t>
            </a:r>
            <a:r>
              <a:rPr lang="pl-PL" dirty="0">
                <a:latin typeface="Roboto" panose="02000000000000000000" pitchFamily="2" charset="0"/>
                <a:ea typeface="Roboto" panose="02000000000000000000" pitchFamily="2" charset="0"/>
              </a:rPr>
              <a:t> </a:t>
            </a:r>
            <a:r>
              <a:rPr lang="pl-PL" dirty="0" smtClean="0">
                <a:latin typeface="Roboto" panose="02000000000000000000" pitchFamily="2" charset="0"/>
                <a:ea typeface="Roboto" panose="02000000000000000000" pitchFamily="2" charset="0"/>
              </a:rPr>
              <a:t>with </a:t>
            </a:r>
            <a:r>
              <a:rPr lang="pl-PL" dirty="0" err="1" smtClean="0">
                <a:latin typeface="Roboto" panose="02000000000000000000" pitchFamily="2" charset="0"/>
                <a:ea typeface="Roboto" panose="02000000000000000000" pitchFamily="2" charset="0"/>
              </a:rPr>
              <a:t>exception</a:t>
            </a:r>
            <a:r>
              <a:rPr lang="pl-PL" dirty="0" smtClean="0">
                <a:latin typeface="Roboto" panose="02000000000000000000" pitchFamily="2" charset="0"/>
                <a:ea typeface="Roboto" panose="02000000000000000000" pitchFamily="2" charset="0"/>
              </a:rPr>
              <a:t> of </a:t>
            </a:r>
            <a:r>
              <a:rPr lang="pl-PL" dirty="0" err="1" smtClean="0">
                <a:latin typeface="Roboto" panose="02000000000000000000" pitchFamily="2" charset="0"/>
                <a:ea typeface="Roboto" panose="02000000000000000000" pitchFamily="2" charset="0"/>
              </a:rPr>
              <a:t>future</a:t>
            </a:r>
            <a:r>
              <a:rPr lang="pl-PL" dirty="0" smtClean="0">
                <a:latin typeface="Roboto" panose="02000000000000000000" pitchFamily="2" charset="0"/>
                <a:ea typeface="Roboto" panose="02000000000000000000" pitchFamily="2" charset="0"/>
              </a:rPr>
              <a:t> </a:t>
            </a:r>
            <a:r>
              <a:rPr lang="pl-PL" dirty="0" err="1" smtClean="0">
                <a:latin typeface="Roboto" panose="02000000000000000000" pitchFamily="2" charset="0"/>
                <a:ea typeface="Roboto" panose="02000000000000000000" pitchFamily="2" charset="0"/>
              </a:rPr>
              <a:t>children</a:t>
            </a:r>
            <a:endParaRPr lang="pl-PL" dirty="0">
              <a:latin typeface="Roboto" panose="02000000000000000000" pitchFamily="2" charset="0"/>
              <a:ea typeface="Roboto" panose="02000000000000000000" pitchFamily="2" charset="0"/>
            </a:endParaRPr>
          </a:p>
          <a:p>
            <a:pPr marL="285750" indent="-285750">
              <a:lnSpc>
                <a:spcPct val="100000"/>
              </a:lnSpc>
              <a:buFontTx/>
              <a:buChar char="-"/>
            </a:pPr>
            <a:r>
              <a:rPr lang="en-US" dirty="0"/>
              <a:t>Persons who, at the end of the transition period, enjoy a right of residence in their capacity as family members of Union citizens or United Kingdom nationals, cannot become </a:t>
            </a:r>
            <a:r>
              <a:rPr lang="pl-PL" dirty="0" err="1" smtClean="0"/>
              <a:t>right</a:t>
            </a:r>
            <a:r>
              <a:rPr lang="pl-PL" dirty="0" smtClean="0"/>
              <a:t> </a:t>
            </a:r>
            <a:r>
              <a:rPr lang="pl-PL" dirty="0" err="1" smtClean="0"/>
              <a:t>holders</a:t>
            </a:r>
            <a:endParaRPr lang="pl-PL" dirty="0"/>
          </a:p>
          <a:p>
            <a:pPr marL="285750" indent="-285750">
              <a:lnSpc>
                <a:spcPct val="100000"/>
              </a:lnSpc>
              <a:buFontTx/>
              <a:buChar char="-"/>
            </a:pPr>
            <a:r>
              <a:rPr lang="pl-PL" dirty="0" err="1" smtClean="0"/>
              <a:t>Posted</a:t>
            </a:r>
            <a:r>
              <a:rPr lang="pl-PL" dirty="0" smtClean="0"/>
              <a:t> </a:t>
            </a:r>
            <a:r>
              <a:rPr lang="pl-PL" dirty="0" err="1" smtClean="0"/>
              <a:t>workers</a:t>
            </a:r>
            <a:r>
              <a:rPr lang="pl-PL" dirty="0" smtClean="0"/>
              <a:t> </a:t>
            </a:r>
            <a:r>
              <a:rPr lang="pl-PL" dirty="0" err="1" smtClean="0"/>
              <a:t>are</a:t>
            </a:r>
            <a:r>
              <a:rPr lang="pl-PL" dirty="0" smtClean="0"/>
              <a:t> not </a:t>
            </a:r>
            <a:r>
              <a:rPr lang="pl-PL" dirty="0" err="1" smtClean="0"/>
              <a:t>covered</a:t>
            </a:r>
            <a:r>
              <a:rPr lang="pl-PL" dirty="0" smtClean="0"/>
              <a:t> by the WA</a:t>
            </a:r>
          </a:p>
          <a:p>
            <a:pPr marL="285750" indent="-285750">
              <a:lnSpc>
                <a:spcPct val="100000"/>
              </a:lnSpc>
              <a:buFontTx/>
              <a:buChar char="-"/>
            </a:pPr>
            <a:r>
              <a:rPr lang="pl-PL" dirty="0" smtClean="0"/>
              <a:t>WA </a:t>
            </a:r>
            <a:r>
              <a:rPr lang="pl-PL" dirty="0" err="1" smtClean="0"/>
              <a:t>provides</a:t>
            </a:r>
            <a:r>
              <a:rPr lang="pl-PL" dirty="0" smtClean="0"/>
              <a:t> a „life-</a:t>
            </a:r>
            <a:r>
              <a:rPr lang="pl-PL" dirty="0" err="1" smtClean="0"/>
              <a:t>long</a:t>
            </a:r>
            <a:r>
              <a:rPr lang="pl-PL" dirty="0" smtClean="0"/>
              <a:t> </a:t>
            </a:r>
            <a:r>
              <a:rPr lang="pl-PL" dirty="0" err="1" smtClean="0"/>
              <a:t>protection</a:t>
            </a:r>
            <a:r>
              <a:rPr lang="pl-PL" dirty="0" smtClean="0"/>
              <a:t>” - </a:t>
            </a:r>
            <a:r>
              <a:rPr lang="en-US" dirty="0"/>
              <a:t>unless </a:t>
            </a:r>
            <a:r>
              <a:rPr lang="pl-PL" dirty="0" err="1" smtClean="0"/>
              <a:t>you</a:t>
            </a:r>
            <a:r>
              <a:rPr lang="en-US" dirty="0" smtClean="0"/>
              <a:t> </a:t>
            </a:r>
            <a:r>
              <a:rPr lang="en-US" dirty="0"/>
              <a:t>cease to meet the conditions set out </a:t>
            </a:r>
            <a:r>
              <a:rPr lang="en-US" dirty="0" smtClean="0"/>
              <a:t>in</a:t>
            </a:r>
            <a:r>
              <a:rPr lang="pl-PL" dirty="0" smtClean="0"/>
              <a:t> </a:t>
            </a:r>
            <a:r>
              <a:rPr lang="pl-PL" dirty="0" err="1" smtClean="0"/>
              <a:t>it</a:t>
            </a:r>
            <a:endParaRPr lang="pl-PL" dirty="0" smtClean="0"/>
          </a:p>
          <a:p>
            <a:pPr marL="285750" indent="-285750">
              <a:lnSpc>
                <a:spcPct val="100000"/>
              </a:lnSpc>
              <a:buFontTx/>
              <a:buChar char="-"/>
            </a:pPr>
            <a:endParaRPr lang="pl-PL" dirty="0" smtClean="0"/>
          </a:p>
          <a:p>
            <a:pPr marL="285750" indent="-285750">
              <a:lnSpc>
                <a:spcPct val="100000"/>
              </a:lnSpc>
              <a:buFontTx/>
              <a:buChar char="-"/>
            </a:pPr>
            <a:endParaRPr lang="pl-PL" dirty="0" smtClean="0">
              <a:latin typeface="Roboto" panose="02000000000000000000" pitchFamily="2" charset="0"/>
              <a:ea typeface="Roboto" panose="02000000000000000000" pitchFamily="2" charset="0"/>
            </a:endParaRPr>
          </a:p>
          <a:p>
            <a:pPr marL="285750" indent="-285750">
              <a:lnSpc>
                <a:spcPct val="100000"/>
              </a:lnSpc>
              <a:buFontTx/>
              <a:buChar char="-"/>
            </a:pPr>
            <a:endParaRPr lang="pl-PL" dirty="0" smtClean="0">
              <a:latin typeface="Roboto" panose="02000000000000000000" pitchFamily="2" charset="0"/>
              <a:ea typeface="Roboto" panose="02000000000000000000" pitchFamily="2" charset="0"/>
            </a:endParaRPr>
          </a:p>
          <a:p>
            <a:pPr>
              <a:lnSpc>
                <a:spcPct val="100000"/>
              </a:lnSpc>
            </a:pPr>
            <a:endParaRPr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509138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raz 41"/>
          <p:cNvPicPr/>
          <p:nvPr/>
        </p:nvPicPr>
        <p:blipFill>
          <a:blip r:embed="rId2" cstate="print">
            <a:extLst>
              <a:ext uri="{28A0092B-C50C-407E-A947-70E740481C1C}">
                <a14:useLocalDpi xmlns:a14="http://schemas.microsoft.com/office/drawing/2010/main" val="0"/>
              </a:ext>
            </a:extLst>
          </a:blip>
          <a:stretch>
            <a:fillRect/>
          </a:stretch>
        </p:blipFill>
        <p:spPr>
          <a:xfrm>
            <a:off x="1410" y="0"/>
            <a:ext cx="3020460" cy="1516320"/>
          </a:xfrm>
          <a:prstGeom prst="rect">
            <a:avLst/>
          </a:prstGeom>
          <a:ln>
            <a:noFill/>
          </a:ln>
        </p:spPr>
      </p:pic>
      <p:sp>
        <p:nvSpPr>
          <p:cNvPr id="43" name="Line 1"/>
          <p:cNvSpPr/>
          <p:nvPr/>
        </p:nvSpPr>
        <p:spPr>
          <a:xfrm>
            <a:off x="504360" y="1818000"/>
            <a:ext cx="9072000" cy="0"/>
          </a:xfrm>
          <a:prstGeom prst="line">
            <a:avLst/>
          </a:prstGeom>
          <a:ln w="19080">
            <a:solidFill>
              <a:srgbClr val="0033A0"/>
            </a:solidFill>
            <a:round/>
          </a:ln>
        </p:spPr>
        <p:style>
          <a:lnRef idx="0">
            <a:scrgbClr r="0" g="0" b="0"/>
          </a:lnRef>
          <a:fillRef idx="0">
            <a:scrgbClr r="0" g="0" b="0"/>
          </a:fillRef>
          <a:effectRef idx="0">
            <a:scrgbClr r="0" g="0" b="0"/>
          </a:effectRef>
          <a:fontRef idx="minor"/>
        </p:style>
      </p:sp>
      <p:sp>
        <p:nvSpPr>
          <p:cNvPr id="44" name="CustomShape 2"/>
          <p:cNvSpPr/>
          <p:nvPr/>
        </p:nvSpPr>
        <p:spPr>
          <a:xfrm>
            <a:off x="504000" y="1125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b="1" spc="-1" dirty="0" err="1" smtClean="0">
                <a:solidFill>
                  <a:srgbClr val="000000"/>
                </a:solidFill>
                <a:uFill>
                  <a:solidFill>
                    <a:srgbClr val="FFFFFF"/>
                  </a:solidFill>
                </a:uFill>
                <a:latin typeface="Roboto"/>
              </a:rPr>
              <a:t>What</a:t>
            </a:r>
            <a:r>
              <a:rPr lang="pl-PL" sz="2500" b="1" spc="-1" dirty="0" smtClean="0">
                <a:solidFill>
                  <a:srgbClr val="000000"/>
                </a:solidFill>
                <a:uFill>
                  <a:solidFill>
                    <a:srgbClr val="FFFFFF"/>
                  </a:solidFill>
                </a:uFill>
                <a:latin typeface="Roboto"/>
              </a:rPr>
              <a:t> </a:t>
            </a:r>
            <a:r>
              <a:rPr lang="pl-PL" sz="2500" b="1" spc="-1" dirty="0" err="1" smtClean="0">
                <a:solidFill>
                  <a:srgbClr val="000000"/>
                </a:solidFill>
                <a:uFill>
                  <a:solidFill>
                    <a:srgbClr val="FFFFFF"/>
                  </a:solidFill>
                </a:uFill>
                <a:latin typeface="Roboto"/>
              </a:rPr>
              <a:t>should</a:t>
            </a:r>
            <a:r>
              <a:rPr lang="pl-PL" sz="2500" b="1" spc="-1" dirty="0" smtClean="0">
                <a:solidFill>
                  <a:srgbClr val="000000"/>
                </a:solidFill>
                <a:uFill>
                  <a:solidFill>
                    <a:srgbClr val="FFFFFF"/>
                  </a:solidFill>
                </a:uFill>
                <a:latin typeface="Roboto"/>
              </a:rPr>
              <a:t> </a:t>
            </a:r>
            <a:r>
              <a:rPr lang="pl-PL" sz="2500" b="1" spc="-1" dirty="0" err="1" smtClean="0">
                <a:solidFill>
                  <a:srgbClr val="000000"/>
                </a:solidFill>
                <a:uFill>
                  <a:solidFill>
                    <a:srgbClr val="FFFFFF"/>
                  </a:solidFill>
                </a:uFill>
                <a:latin typeface="Roboto"/>
              </a:rPr>
              <a:t>you</a:t>
            </a:r>
            <a:r>
              <a:rPr lang="pl-PL" sz="2500" b="1" spc="-1" dirty="0" smtClean="0">
                <a:solidFill>
                  <a:srgbClr val="000000"/>
                </a:solidFill>
                <a:uFill>
                  <a:solidFill>
                    <a:srgbClr val="FFFFFF"/>
                  </a:solidFill>
                </a:uFill>
                <a:latin typeface="Roboto"/>
              </a:rPr>
              <a:t> do</a:t>
            </a:r>
            <a:endParaRPr lang="en-GB" dirty="0"/>
          </a:p>
        </p:txBody>
      </p:sp>
      <p:sp>
        <p:nvSpPr>
          <p:cNvPr id="45" name="CustomShape 3"/>
          <p:cNvSpPr/>
          <p:nvPr/>
        </p:nvSpPr>
        <p:spPr>
          <a:xfrm>
            <a:off x="0" y="5760000"/>
            <a:ext cx="10080360" cy="540360"/>
          </a:xfrm>
          <a:prstGeom prst="rect">
            <a:avLst/>
          </a:prstGeom>
          <a:solidFill>
            <a:srgbClr val="0033A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endParaRPr lang="en-US" sz="1300" b="1" spc="29" dirty="0">
              <a:solidFill>
                <a:srgbClr val="5C88DA"/>
              </a:solidFill>
              <a:uFill>
                <a:solidFill>
                  <a:srgbClr val="FFFFFF"/>
                </a:solidFill>
              </a:uFill>
              <a:latin typeface="Roboto"/>
            </a:endParaRPr>
          </a:p>
        </p:txBody>
      </p:sp>
      <p:sp>
        <p:nvSpPr>
          <p:cNvPr id="48" name="CustomShape 6"/>
          <p:cNvSpPr/>
          <p:nvPr/>
        </p:nvSpPr>
        <p:spPr>
          <a:xfrm>
            <a:off x="891915" y="2286000"/>
            <a:ext cx="8297055" cy="31179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buFontTx/>
              <a:buChar char="-"/>
            </a:pPr>
            <a:r>
              <a:rPr lang="en-GB" dirty="0" smtClean="0">
                <a:latin typeface="Roboto" panose="02000000000000000000" pitchFamily="2" charset="0"/>
                <a:ea typeface="Roboto" panose="02000000000000000000" pitchFamily="2" charset="0"/>
              </a:rPr>
              <a:t>Read </a:t>
            </a:r>
            <a:r>
              <a:rPr lang="en-GB" dirty="0" smtClean="0">
                <a:hlinkClick r:id="rId3"/>
              </a:rPr>
              <a:t>https://udsc.gov.pl/en/cudzoziemcy/brexit/</a:t>
            </a:r>
            <a:r>
              <a:rPr lang="en-GB" dirty="0" smtClean="0"/>
              <a:t>, e-mail questions or call </a:t>
            </a:r>
            <a:r>
              <a:rPr lang="en-GB" b="1" dirty="0" smtClean="0"/>
              <a:t>22 60 175 75</a:t>
            </a:r>
            <a:r>
              <a:rPr lang="en-GB" dirty="0" smtClean="0"/>
              <a:t> if necessary.</a:t>
            </a:r>
            <a:endParaRPr lang="en-GB" dirty="0" smtClean="0">
              <a:latin typeface="Roboto" panose="02000000000000000000" pitchFamily="2" charset="0"/>
              <a:ea typeface="Roboto" panose="02000000000000000000" pitchFamily="2" charset="0"/>
            </a:endParaRPr>
          </a:p>
          <a:p>
            <a:pPr marL="285750" indent="-285750">
              <a:lnSpc>
                <a:spcPct val="100000"/>
              </a:lnSpc>
              <a:buFontTx/>
              <a:buChar char="-"/>
            </a:pPr>
            <a:r>
              <a:rPr lang="en-GB" dirty="0" smtClean="0">
                <a:latin typeface="Roboto" panose="02000000000000000000" pitchFamily="2" charset="0"/>
                <a:ea typeface="Roboto" panose="02000000000000000000" pitchFamily="2" charset="0"/>
              </a:rPr>
              <a:t>Register your stay before the end of 2020.</a:t>
            </a:r>
          </a:p>
          <a:p>
            <a:pPr marL="285750" indent="-285750">
              <a:lnSpc>
                <a:spcPct val="100000"/>
              </a:lnSpc>
              <a:buFontTx/>
              <a:buChar char="-"/>
            </a:pPr>
            <a:r>
              <a:rPr lang="en-GB" dirty="0" smtClean="0">
                <a:latin typeface="Roboto" panose="02000000000000000000" pitchFamily="2" charset="0"/>
                <a:ea typeface="Roboto" panose="02000000000000000000" pitchFamily="2" charset="0"/>
              </a:rPr>
              <a:t>Exchange your documents between 1st January 2021 and 31 December 2021. Current documents will remain valid till 1st January 2022.</a:t>
            </a:r>
          </a:p>
          <a:p>
            <a:pPr marL="285750" indent="-285750">
              <a:lnSpc>
                <a:spcPct val="100000"/>
              </a:lnSpc>
              <a:buFontTx/>
              <a:buChar char="-"/>
            </a:pPr>
            <a:r>
              <a:rPr lang="en-GB" dirty="0" smtClean="0">
                <a:latin typeface="Roboto" panose="02000000000000000000" pitchFamily="2" charset="0"/>
                <a:ea typeface="Roboto" panose="02000000000000000000" pitchFamily="2" charset="0"/>
              </a:rPr>
              <a:t>No fees.</a:t>
            </a:r>
          </a:p>
          <a:p>
            <a:pPr marL="285750" indent="-285750">
              <a:lnSpc>
                <a:spcPct val="100000"/>
              </a:lnSpc>
              <a:buFontTx/>
              <a:buChar char="-"/>
            </a:pPr>
            <a:r>
              <a:rPr lang="en-GB" dirty="0" smtClean="0">
                <a:latin typeface="Roboto" panose="02000000000000000000" pitchFamily="2" charset="0"/>
                <a:ea typeface="Roboto" panose="02000000000000000000" pitchFamily="2" charset="0"/>
              </a:rPr>
              <a:t>Queue with other EU citizens.</a:t>
            </a:r>
          </a:p>
          <a:p>
            <a:pPr marL="285750" indent="-285750">
              <a:lnSpc>
                <a:spcPct val="100000"/>
              </a:lnSpc>
              <a:buFontTx/>
              <a:buChar char="-"/>
            </a:pPr>
            <a:r>
              <a:rPr lang="en-GB" dirty="0" smtClean="0">
                <a:latin typeface="Roboto" panose="02000000000000000000" pitchFamily="2" charset="0"/>
                <a:ea typeface="Roboto" panose="02000000000000000000" pitchFamily="2" charset="0"/>
              </a:rPr>
              <a:t>Your fingerprints will be taken.</a:t>
            </a:r>
          </a:p>
          <a:p>
            <a:pPr marL="285750" indent="-285750">
              <a:lnSpc>
                <a:spcPct val="100000"/>
              </a:lnSpc>
              <a:buFontTx/>
              <a:buChar char="-"/>
            </a:pPr>
            <a:r>
              <a:rPr lang="en-GB" dirty="0" smtClean="0">
                <a:latin typeface="Roboto" panose="02000000000000000000" pitchFamily="2" charset="0"/>
                <a:ea typeface="Roboto" panose="02000000000000000000" pitchFamily="2" charset="0"/>
              </a:rPr>
              <a:t>Continue enjoying your stay in Poland.</a:t>
            </a:r>
            <a:endParaRPr lang="en-GB" dirty="0" smtClean="0"/>
          </a:p>
          <a:p>
            <a:pPr>
              <a:lnSpc>
                <a:spcPct val="100000"/>
              </a:lnSpc>
            </a:pPr>
            <a:endParaRPr lang="en-GB" dirty="0" smtClean="0">
              <a:latin typeface="Roboto" panose="02000000000000000000" pitchFamily="2" charset="0"/>
              <a:ea typeface="Roboto" panose="02000000000000000000" pitchFamily="2" charset="0"/>
            </a:endParaRPr>
          </a:p>
          <a:p>
            <a:pPr>
              <a:lnSpc>
                <a:spcPct val="100000"/>
              </a:lnSpc>
            </a:pP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0128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raz 49"/>
          <p:cNvPicPr/>
          <p:nvPr/>
        </p:nvPicPr>
        <p:blipFill>
          <a:blip r:embed="rId2"/>
          <a:stretch/>
        </p:blipFill>
        <p:spPr>
          <a:xfrm>
            <a:off x="1050" y="-360"/>
            <a:ext cx="10077870" cy="6301148"/>
          </a:xfrm>
          <a:prstGeom prst="rect">
            <a:avLst/>
          </a:prstGeom>
          <a:ln>
            <a:noFill/>
          </a:ln>
        </p:spPr>
      </p:pic>
      <p:sp>
        <p:nvSpPr>
          <p:cNvPr id="51" name="CustomShape 1"/>
          <p:cNvSpPr/>
          <p:nvPr/>
        </p:nvSpPr>
        <p:spPr>
          <a:xfrm>
            <a:off x="504000" y="1593720"/>
            <a:ext cx="90712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3000" b="1" spc="-1" dirty="0">
                <a:solidFill>
                  <a:srgbClr val="FFFFFF"/>
                </a:solidFill>
                <a:uFill>
                  <a:solidFill>
                    <a:srgbClr val="FFFFFF"/>
                  </a:solidFill>
                </a:uFill>
                <a:latin typeface="Roboto"/>
              </a:rPr>
              <a:t>THANK YOU</a:t>
            </a:r>
            <a:endParaRPr dirty="0"/>
          </a:p>
        </p:txBody>
      </p:sp>
      <p:sp>
        <p:nvSpPr>
          <p:cNvPr id="52" name="Line 2"/>
          <p:cNvSpPr/>
          <p:nvPr/>
        </p:nvSpPr>
        <p:spPr>
          <a:xfrm>
            <a:off x="504360" y="2322360"/>
            <a:ext cx="9072000" cy="0"/>
          </a:xfrm>
          <a:prstGeom prst="line">
            <a:avLst/>
          </a:prstGeom>
          <a:ln w="19080">
            <a:solidFill>
              <a:srgbClr val="5C88DA"/>
            </a:solidFill>
            <a:round/>
          </a:ln>
        </p:spPr>
        <p:style>
          <a:lnRef idx="0">
            <a:scrgbClr r="0" g="0" b="0"/>
          </a:lnRef>
          <a:fillRef idx="0">
            <a:scrgbClr r="0" g="0" b="0"/>
          </a:fillRef>
          <a:effectRef idx="0">
            <a:scrgbClr r="0" g="0" b="0"/>
          </a:effectRef>
          <a:fontRef idx="minor"/>
        </p:style>
      </p:sp>
      <p:sp>
        <p:nvSpPr>
          <p:cNvPr id="53" name="CustomShape 3"/>
          <p:cNvSpPr/>
          <p:nvPr/>
        </p:nvSpPr>
        <p:spPr>
          <a:xfrm>
            <a:off x="504000" y="2544120"/>
            <a:ext cx="9071280" cy="47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500" spc="-1" dirty="0" smtClean="0">
                <a:solidFill>
                  <a:srgbClr val="FFFFFF"/>
                </a:solidFill>
                <a:uFill>
                  <a:solidFill>
                    <a:srgbClr val="FFFFFF"/>
                  </a:solidFill>
                </a:uFill>
                <a:latin typeface="Roboto Light"/>
              </a:rPr>
              <a:t>Tomasz  Cytrynowicz</a:t>
            </a:r>
            <a:endParaRPr lang="pl-PL" sz="2500" spc="-1" dirty="0">
              <a:solidFill>
                <a:srgbClr val="FFFFFF"/>
              </a:solidFill>
              <a:uFill>
                <a:solidFill>
                  <a:srgbClr val="FFFFFF"/>
                </a:solidFill>
              </a:uFill>
              <a:latin typeface="Roboto Light"/>
            </a:endParaRPr>
          </a:p>
        </p:txBody>
      </p:sp>
      <p:sp>
        <p:nvSpPr>
          <p:cNvPr id="54" name="CustomShape 4"/>
          <p:cNvSpPr/>
          <p:nvPr/>
        </p:nvSpPr>
        <p:spPr>
          <a:xfrm>
            <a:off x="504000" y="3060000"/>
            <a:ext cx="9071280" cy="32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300" spc="-1" dirty="0" err="1" smtClean="0">
                <a:solidFill>
                  <a:srgbClr val="5C88DA"/>
                </a:solidFill>
                <a:uFill>
                  <a:solidFill>
                    <a:srgbClr val="FFFFFF"/>
                  </a:solidFill>
                </a:uFill>
                <a:latin typeface="Roboto Medium"/>
              </a:rPr>
              <a:t>Director</a:t>
            </a:r>
            <a:r>
              <a:rPr lang="pl-PL" sz="1300" spc="-1" dirty="0" smtClean="0">
                <a:solidFill>
                  <a:srgbClr val="5C88DA"/>
                </a:solidFill>
                <a:uFill>
                  <a:solidFill>
                    <a:srgbClr val="FFFFFF"/>
                  </a:solidFill>
                </a:uFill>
                <a:latin typeface="Roboto Medium"/>
              </a:rPr>
              <a:t> </a:t>
            </a:r>
            <a:endParaRPr lang="en-US" sz="1300" spc="-1" dirty="0">
              <a:solidFill>
                <a:srgbClr val="5C88DA"/>
              </a:solidFill>
              <a:uFill>
                <a:solidFill>
                  <a:srgbClr val="FFFFFF"/>
                </a:solidFill>
              </a:uFill>
              <a:latin typeface="Roboto Medium"/>
            </a:endParaRPr>
          </a:p>
        </p:txBody>
      </p:sp>
      <p:sp>
        <p:nvSpPr>
          <p:cNvPr id="55" name="CustomShape 5"/>
          <p:cNvSpPr/>
          <p:nvPr/>
        </p:nvSpPr>
        <p:spPr>
          <a:xfrm>
            <a:off x="504000" y="3564000"/>
            <a:ext cx="9071280" cy="39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spc="-1" dirty="0">
                <a:solidFill>
                  <a:srgbClr val="FFFFFF"/>
                </a:solidFill>
                <a:uFill>
                  <a:solidFill>
                    <a:srgbClr val="FFFFFF"/>
                  </a:solidFill>
                </a:uFill>
                <a:latin typeface="Roboto"/>
              </a:rPr>
              <a:t>Bureau of the Head of the </a:t>
            </a:r>
            <a:r>
              <a:rPr lang="en-US" sz="1600" spc="-1" dirty="0" smtClean="0">
                <a:solidFill>
                  <a:srgbClr val="FFFFFF"/>
                </a:solidFill>
                <a:uFill>
                  <a:solidFill>
                    <a:srgbClr val="FFFFFF"/>
                  </a:solidFill>
                </a:uFill>
                <a:latin typeface="Roboto"/>
              </a:rPr>
              <a:t>Office</a:t>
            </a:r>
            <a:r>
              <a:rPr lang="pl-PL" sz="1600" spc="-1" dirty="0" smtClean="0">
                <a:solidFill>
                  <a:srgbClr val="FFFFFF"/>
                </a:solidFill>
                <a:uFill>
                  <a:solidFill>
                    <a:srgbClr val="FFFFFF"/>
                  </a:solidFill>
                </a:uFill>
                <a:latin typeface="Roboto"/>
              </a:rPr>
              <a:t> for </a:t>
            </a:r>
            <a:r>
              <a:rPr lang="pl-PL" sz="1600" spc="-1" dirty="0" err="1" smtClean="0">
                <a:solidFill>
                  <a:srgbClr val="FFFFFF"/>
                </a:solidFill>
                <a:uFill>
                  <a:solidFill>
                    <a:srgbClr val="FFFFFF"/>
                  </a:solidFill>
                </a:uFill>
                <a:latin typeface="Roboto"/>
              </a:rPr>
              <a:t>Foreigners</a:t>
            </a:r>
            <a:r>
              <a:rPr lang="en-US" sz="1600" spc="-1" dirty="0" smtClean="0">
                <a:solidFill>
                  <a:srgbClr val="FFFFFF"/>
                </a:solidFill>
                <a:uFill>
                  <a:solidFill>
                    <a:srgbClr val="FFFFFF"/>
                  </a:solidFill>
                </a:uFill>
                <a:latin typeface="Roboto"/>
              </a:rPr>
              <a:t> </a:t>
            </a:r>
            <a:endParaRPr lang="en-US" sz="1600" spc="-1" dirty="0">
              <a:solidFill>
                <a:srgbClr val="FFFFFF"/>
              </a:solidFill>
              <a:uFill>
                <a:solidFill>
                  <a:srgbClr val="FFFFFF"/>
                </a:solidFill>
              </a:uFill>
              <a:latin typeface="Roboto"/>
            </a:endParaRPr>
          </a:p>
        </p:txBody>
      </p:sp>
      <p:sp>
        <p:nvSpPr>
          <p:cNvPr id="56" name="CustomShape 6"/>
          <p:cNvSpPr/>
          <p:nvPr/>
        </p:nvSpPr>
        <p:spPr>
          <a:xfrm>
            <a:off x="504000" y="4068000"/>
            <a:ext cx="4571640" cy="18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15000"/>
              </a:lnSpc>
            </a:pPr>
            <a:r>
              <a:rPr lang="pl-PL" sz="1600" strike="noStrike" spc="-1" dirty="0" smtClean="0">
                <a:solidFill>
                  <a:srgbClr val="5C88DA"/>
                </a:solidFill>
                <a:uFill>
                  <a:solidFill>
                    <a:srgbClr val="FFFFFF"/>
                  </a:solidFill>
                </a:uFill>
                <a:latin typeface="Roboto"/>
                <a:ea typeface="DejaVu Sans"/>
              </a:rPr>
              <a:t>T:</a:t>
            </a:r>
            <a:r>
              <a:rPr lang="pl-PL" sz="1600" strike="noStrike" spc="-1" dirty="0" smtClean="0">
                <a:solidFill>
                  <a:srgbClr val="FFFFFF"/>
                </a:solidFill>
                <a:uFill>
                  <a:solidFill>
                    <a:srgbClr val="FFFFFF"/>
                  </a:solidFill>
                </a:uFill>
                <a:latin typeface="Roboto"/>
                <a:ea typeface="DejaVu Sans"/>
              </a:rPr>
              <a:t> </a:t>
            </a:r>
            <a:r>
              <a:rPr lang="pl-PL" sz="1600" spc="-1" dirty="0" smtClean="0">
                <a:solidFill>
                  <a:srgbClr val="FFFFFF"/>
                </a:solidFill>
                <a:uFill>
                  <a:solidFill>
                    <a:srgbClr val="FFFFFF"/>
                  </a:solidFill>
                </a:uFill>
                <a:latin typeface="Roboto"/>
              </a:rPr>
              <a:t>+48 (22) 60-175-75 </a:t>
            </a:r>
          </a:p>
          <a:p>
            <a:pPr algn="r">
              <a:lnSpc>
                <a:spcPct val="115000"/>
              </a:lnSpc>
            </a:pPr>
            <a:r>
              <a:rPr lang="pl-PL" sz="1600" spc="-1" dirty="0" smtClean="0">
                <a:solidFill>
                  <a:srgbClr val="FFFFFF"/>
                </a:solidFill>
                <a:uFill>
                  <a:solidFill>
                    <a:srgbClr val="FFFFFF"/>
                  </a:solidFill>
                </a:uFill>
                <a:latin typeface="Roboto"/>
              </a:rPr>
              <a:t>Tomasz.Cytrynowicz@udsc.gov.pl</a:t>
            </a:r>
            <a:endParaRPr dirty="0"/>
          </a:p>
        </p:txBody>
      </p:sp>
      <p:sp>
        <p:nvSpPr>
          <p:cNvPr id="57" name="CustomShape 7"/>
          <p:cNvSpPr/>
          <p:nvPr/>
        </p:nvSpPr>
        <p:spPr>
          <a:xfrm>
            <a:off x="5388964" y="4068000"/>
            <a:ext cx="4150676" cy="18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00">
              <a:lnSpc>
                <a:spcPct val="115000"/>
              </a:lnSpc>
            </a:pPr>
            <a:r>
              <a:rPr lang="pl-PL" sz="1600" strike="noStrike" spc="-1" dirty="0" smtClean="0">
                <a:solidFill>
                  <a:srgbClr val="FFFFFF"/>
                </a:solidFill>
                <a:uFill>
                  <a:solidFill>
                    <a:srgbClr val="FFFFFF"/>
                  </a:solidFill>
                </a:uFill>
                <a:latin typeface="Roboto"/>
                <a:ea typeface="DejaVu Sans"/>
              </a:rPr>
              <a:t>Office for </a:t>
            </a:r>
            <a:r>
              <a:rPr lang="pl-PL" sz="1600" strike="noStrike" spc="-1" dirty="0" err="1" smtClean="0">
                <a:solidFill>
                  <a:srgbClr val="FFFFFF"/>
                </a:solidFill>
                <a:uFill>
                  <a:solidFill>
                    <a:srgbClr val="FFFFFF"/>
                  </a:solidFill>
                </a:uFill>
                <a:latin typeface="Roboto"/>
                <a:ea typeface="DejaVu Sans"/>
              </a:rPr>
              <a:t>Foreigners</a:t>
            </a:r>
            <a:endParaRPr dirty="0"/>
          </a:p>
          <a:p>
            <a:pPr marL="72000">
              <a:lnSpc>
                <a:spcPct val="115000"/>
              </a:lnSpc>
            </a:pPr>
            <a:r>
              <a:rPr lang="pl-PL" sz="1600" strike="noStrike" spc="-1" dirty="0">
                <a:solidFill>
                  <a:srgbClr val="FFFFFF"/>
                </a:solidFill>
                <a:uFill>
                  <a:solidFill>
                    <a:srgbClr val="FFFFFF"/>
                  </a:solidFill>
                </a:uFill>
                <a:latin typeface="Roboto"/>
                <a:ea typeface="DejaVu Sans"/>
              </a:rPr>
              <a:t>ul. </a:t>
            </a:r>
            <a:r>
              <a:rPr lang="pl-PL" sz="1600" strike="noStrike" spc="-1" dirty="0" smtClean="0">
                <a:solidFill>
                  <a:srgbClr val="FFFFFF"/>
                </a:solidFill>
                <a:uFill>
                  <a:solidFill>
                    <a:srgbClr val="FFFFFF"/>
                  </a:solidFill>
                </a:uFill>
                <a:latin typeface="Roboto"/>
                <a:ea typeface="DejaVu Sans"/>
              </a:rPr>
              <a:t>Taborowa 33</a:t>
            </a:r>
            <a:endParaRPr dirty="0"/>
          </a:p>
          <a:p>
            <a:pPr marL="72000">
              <a:lnSpc>
                <a:spcPct val="115000"/>
              </a:lnSpc>
            </a:pPr>
            <a:r>
              <a:rPr lang="pl-PL" sz="1600" strike="noStrike" spc="-1" dirty="0" smtClean="0">
                <a:solidFill>
                  <a:srgbClr val="FFFFFF"/>
                </a:solidFill>
                <a:uFill>
                  <a:solidFill>
                    <a:srgbClr val="FFFFFF"/>
                  </a:solidFill>
                </a:uFill>
                <a:latin typeface="Roboto"/>
                <a:ea typeface="DejaVu Sans"/>
              </a:rPr>
              <a:t>02-699 Warszawa</a:t>
            </a:r>
            <a:endParaRPr dirty="0"/>
          </a:p>
          <a:p>
            <a:pPr marL="72000">
              <a:lnSpc>
                <a:spcPct val="115000"/>
              </a:lnSpc>
            </a:pPr>
            <a:r>
              <a:rPr lang="pl-PL" sz="1600" strike="noStrike" spc="-1" dirty="0">
                <a:solidFill>
                  <a:srgbClr val="FFFFFF"/>
                </a:solidFill>
                <a:uFill>
                  <a:solidFill>
                    <a:srgbClr val="FFFFFF"/>
                  </a:solidFill>
                </a:uFill>
                <a:latin typeface="Roboto"/>
                <a:ea typeface="DejaVu Sans"/>
              </a:rPr>
              <a:t>www.udsc.gov.pl</a:t>
            </a:r>
            <a:endParaRPr dirty="0"/>
          </a:p>
        </p:txBody>
      </p:sp>
      <p:pic>
        <p:nvPicPr>
          <p:cNvPr id="58" name="Obraz 57"/>
          <p:cNvPicPr/>
          <p:nvPr/>
        </p:nvPicPr>
        <p:blipFill>
          <a:blip r:embed="rId3" cstate="print">
            <a:extLst>
              <a:ext uri="{28A0092B-C50C-407E-A947-70E740481C1C}">
                <a14:useLocalDpi xmlns:a14="http://schemas.microsoft.com/office/drawing/2010/main" val="0"/>
              </a:ext>
            </a:extLst>
          </a:blip>
          <a:stretch>
            <a:fillRect/>
          </a:stretch>
        </p:blipFill>
        <p:spPr>
          <a:xfrm>
            <a:off x="1050" y="-360"/>
            <a:ext cx="3020460" cy="1516320"/>
          </a:xfrm>
          <a:prstGeom prst="rect">
            <a:avLst/>
          </a:prstGeom>
          <a:ln>
            <a:noFill/>
          </a:ln>
        </p:spPr>
      </p:pic>
    </p:spTree>
    <p:extLst>
      <p:ext uri="{BB962C8B-B14F-4D97-AF65-F5344CB8AC3E}">
        <p14:creationId xmlns:p14="http://schemas.microsoft.com/office/powerpoint/2010/main" val="37660511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7450</TotalTime>
  <Words>664</Words>
  <Application>Microsoft Macintosh PowerPoint</Application>
  <PresentationFormat>Custom</PresentationFormat>
  <Paragraphs>70</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DejaVu Sans</vt:lpstr>
      <vt:lpstr>Roboto</vt:lpstr>
      <vt:lpstr>Roboto Light</vt:lpstr>
      <vt:lpstr>Roboto Medium</vt:lpstr>
      <vt:lpstr>Roboto Thin</vt:lpstr>
      <vt:lpstr>StarSymbol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Wyszyński Aleksander</dc:creator>
  <cp:lastModifiedBy>David McGirr</cp:lastModifiedBy>
  <cp:revision>123</cp:revision>
  <cp:lastPrinted>2018-07-02T11:18:25Z</cp:lastPrinted>
  <dcterms:created xsi:type="dcterms:W3CDTF">2017-12-28T23:50:48Z</dcterms:created>
  <dcterms:modified xsi:type="dcterms:W3CDTF">2020-03-05T16:46:23Z</dcterms:modified>
  <dc:language>pl-PL</dc:language>
</cp:coreProperties>
</file>